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embeddedFontLst>
    <p:embeddedFont>
      <p:font typeface="Proxima Nova"/>
      <p:regular r:id="rId29"/>
      <p:bold r:id="rId30"/>
      <p:italic r:id="rId31"/>
      <p:boldItalic r:id="rId32"/>
    </p:embeddedFont>
    <p:embeddedFont>
      <p:font typeface="Alfa Slab One"/>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79442BA-1045-4FEF-890F-C1508D23AC65}">
  <a:tblStyle styleId="{279442BA-1045-4FEF-890F-C1508D23AC65}"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notesMaster" Target="notesMasters/notesMaster.xml"/><Relationship Id="rId6" Type="http://schemas.openxmlformats.org/officeDocument/2006/relationships/slide" Target="slides/slide.xml"/><Relationship Id="rId29" Type="http://schemas.openxmlformats.org/officeDocument/2006/relationships/font" Target="fonts/ProximaNov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5.xml"/><Relationship Id="rId33" Type="http://schemas.openxmlformats.org/officeDocument/2006/relationships/font" Target="fonts/AlfaSlabOne-regular.fntdata"/><Relationship Id="rId10" Type="http://schemas.openxmlformats.org/officeDocument/2006/relationships/slide" Target="slides/slide4.xml"/><Relationship Id="rId32" Type="http://schemas.openxmlformats.org/officeDocument/2006/relationships/font" Target="fonts/ProximaNova-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 Id="rId2" Type="http://schemas.openxmlformats.org/officeDocument/2006/relationships/hyperlink" Target="http://www.ala.org/yalsa/guidelines/teenspaces" TargetMode="External"/><Relationship Id="rId3" Type="http://schemas.openxmlformats.org/officeDocument/2006/relationships/hyperlink" Target="http://www.ncgs.org/Pdfs/Resources/Collaboration.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 Id="rId2" Type="http://schemas.openxmlformats.org/officeDocument/2006/relationships/hyperlink" Target="http://www.ala.org/yalsa/sites/ala.org.yalsa/files/content/TeenProgramingGuidelines_2015_FINAL.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 Id="rId2" Type="http://schemas.openxmlformats.org/officeDocument/2006/relationships/hyperlink" Target="https://www.ncwit.org/sites/default/files/resources/btn_04032015_web.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 Id="rId2" Type="http://schemas.openxmlformats.org/officeDocument/2006/relationships/hyperlink" Target="https://www.ncwit.org/sites/default/files/resources/btn_04032015_web.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 Id="rId2" Type="http://schemas.openxmlformats.org/officeDocument/2006/relationships/hyperlink" Target="http://www.edweek.org/ew/articles/2009/11/11/11damour.h29.html" TargetMode="External"/><Relationship Id="rId3" Type="http://schemas.openxmlformats.org/officeDocument/2006/relationships/hyperlink" Target="https://www.census.gov/prod/2013pubs/acs-24.pdf" TargetMode="Externa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98450" lvl="0" marL="457200" rtl="0">
              <a:lnSpc>
                <a:spcPct val="115000"/>
              </a:lnSpc>
              <a:spcBef>
                <a:spcPts val="0"/>
              </a:spcBef>
              <a:spcAft>
                <a:spcPts val="1600"/>
              </a:spcAft>
              <a:buClr>
                <a:srgbClr val="000000"/>
              </a:buClr>
              <a:buSzPct val="100000"/>
              <a:buFont typeface="Calibri"/>
            </a:pPr>
            <a:r>
              <a:rPr lang="en">
                <a:latin typeface="Calibri"/>
                <a:ea typeface="Calibri"/>
                <a:cs typeface="Calibri"/>
                <a:sym typeface="Calibri"/>
              </a:rPr>
              <a:t>University of Illinois, Champaign-Urbana: “micro-urban”, 16% African American, high rate below poverty line, Kenwood over 70% free/reduced lunch</a:t>
            </a:r>
          </a:p>
          <a:p>
            <a:pPr indent="-298450" lvl="1" marL="914400" rtl="0">
              <a:lnSpc>
                <a:spcPct val="115000"/>
              </a:lnSpc>
              <a:spcBef>
                <a:spcPts val="0"/>
              </a:spcBef>
              <a:spcAft>
                <a:spcPts val="1600"/>
              </a:spcAft>
              <a:buClr>
                <a:srgbClr val="000000"/>
              </a:buClr>
              <a:buSzPct val="100000"/>
              <a:buFont typeface="Calibri"/>
            </a:pPr>
            <a:r>
              <a:rPr lang="en">
                <a:latin typeface="Calibri"/>
                <a:ea typeface="Calibri"/>
                <a:cs typeface="Calibri"/>
                <a:sym typeface="Calibri"/>
              </a:rPr>
              <a:t>Kenwood/Community Informatics Studio: Technology, Literacy for Community (TLC)</a:t>
            </a:r>
          </a:p>
          <a:p>
            <a:pPr indent="-298450" lvl="1" marL="914400" rtl="0">
              <a:lnSpc>
                <a:spcPct val="115000"/>
              </a:lnSpc>
              <a:spcBef>
                <a:spcPts val="0"/>
              </a:spcBef>
              <a:spcAft>
                <a:spcPts val="1600"/>
              </a:spcAft>
              <a:buClr>
                <a:srgbClr val="000000"/>
              </a:buClr>
              <a:buSzPct val="100000"/>
              <a:buFont typeface="Calibri"/>
            </a:pPr>
            <a:r>
              <a:rPr lang="en">
                <a:latin typeface="Calibri"/>
                <a:ea typeface="Calibri"/>
                <a:cs typeface="Calibri"/>
                <a:sym typeface="Calibri"/>
              </a:rPr>
              <a:t>Urbana Free Library</a:t>
            </a:r>
          </a:p>
          <a:p>
            <a:pPr indent="-298450" lvl="0" marL="457200" rtl="0">
              <a:lnSpc>
                <a:spcPct val="115000"/>
              </a:lnSpc>
              <a:spcBef>
                <a:spcPts val="0"/>
              </a:spcBef>
              <a:spcAft>
                <a:spcPts val="1600"/>
              </a:spcAft>
              <a:buClr>
                <a:srgbClr val="000000"/>
              </a:buClr>
              <a:buSzPct val="100000"/>
              <a:buFont typeface="Calibri"/>
            </a:pPr>
            <a:r>
              <a:rPr lang="en">
                <a:latin typeface="Calibri"/>
                <a:ea typeface="Calibri"/>
                <a:cs typeface="Calibri"/>
                <a:sym typeface="Calibri"/>
              </a:rPr>
              <a:t>Lincolnwood - Program Coordinator: 29% Asian, nuclear family suburb with above average income</a:t>
            </a:r>
          </a:p>
          <a:p>
            <a:pPr indent="-298450" lvl="1" marL="914400" rtl="0">
              <a:lnSpc>
                <a:spcPct val="115000"/>
              </a:lnSpc>
              <a:spcBef>
                <a:spcPts val="0"/>
              </a:spcBef>
              <a:spcAft>
                <a:spcPts val="1600"/>
              </a:spcAft>
              <a:buClr>
                <a:srgbClr val="000000"/>
              </a:buClr>
              <a:buSzPct val="100000"/>
              <a:buFont typeface="Calibri"/>
            </a:pPr>
            <a:r>
              <a:rPr lang="en">
                <a:latin typeface="Calibri"/>
                <a:ea typeface="Calibri"/>
                <a:cs typeface="Calibri"/>
                <a:sym typeface="Calibri"/>
              </a:rPr>
              <a:t>STEAM Night</a:t>
            </a:r>
          </a:p>
          <a:p>
            <a:pPr indent="-298450" lvl="1" marL="914400" rtl="0">
              <a:lnSpc>
                <a:spcPct val="115000"/>
              </a:lnSpc>
              <a:spcBef>
                <a:spcPts val="0"/>
              </a:spcBef>
              <a:spcAft>
                <a:spcPts val="1600"/>
              </a:spcAft>
              <a:buClr>
                <a:srgbClr val="000000"/>
              </a:buClr>
              <a:buSzPct val="100000"/>
              <a:buFont typeface="Calibri"/>
            </a:pPr>
            <a:r>
              <a:rPr lang="en">
                <a:latin typeface="Calibri"/>
                <a:ea typeface="Calibri"/>
                <a:cs typeface="Calibri"/>
                <a:sym typeface="Calibri"/>
              </a:rPr>
              <a:t>Teen Tech Week</a:t>
            </a:r>
          </a:p>
          <a:p>
            <a:pPr indent="-298450" lvl="0" marL="457200" rtl="0">
              <a:lnSpc>
                <a:spcPct val="115000"/>
              </a:lnSpc>
              <a:spcBef>
                <a:spcPts val="0"/>
              </a:spcBef>
              <a:spcAft>
                <a:spcPts val="1600"/>
              </a:spcAft>
              <a:buClr>
                <a:srgbClr val="000000"/>
              </a:buClr>
              <a:buSzPct val="100000"/>
              <a:buFont typeface="Calibri"/>
            </a:pPr>
            <a:r>
              <a:rPr lang="en">
                <a:latin typeface="Calibri"/>
                <a:ea typeface="Calibri"/>
                <a:cs typeface="Calibri"/>
                <a:sym typeface="Calibri"/>
              </a:rPr>
              <a:t>San Jose - Branch Librarian: urban area, over 60% Asian, majority bachelor degree or higher and very low free/reduced lunch rate</a:t>
            </a:r>
          </a:p>
          <a:p>
            <a:pPr indent="-298450" lvl="1" marL="914400" rtl="0">
              <a:lnSpc>
                <a:spcPct val="115000"/>
              </a:lnSpc>
              <a:spcBef>
                <a:spcPts val="0"/>
              </a:spcBef>
              <a:spcAft>
                <a:spcPts val="1600"/>
              </a:spcAft>
              <a:buClr>
                <a:srgbClr val="000000"/>
              </a:buClr>
              <a:buSzPct val="100000"/>
              <a:buFont typeface="Calibri"/>
            </a:pPr>
            <a:r>
              <a:rPr lang="en">
                <a:latin typeface="Calibri"/>
                <a:ea typeface="Calibri"/>
                <a:cs typeface="Calibri"/>
                <a:sym typeface="Calibri"/>
              </a:rPr>
              <a:t>Girls Who Code: 6 girls, mostly Asian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Randy Stoecker, Research Methods for Community Change</a:t>
            </a:r>
          </a:p>
          <a:p>
            <a:pPr lvl="0" rtl="0">
              <a:spcBef>
                <a:spcPts val="0"/>
              </a:spcBef>
              <a:buNone/>
            </a:pPr>
            <a:r>
              <a:rPr lang="en"/>
              <a:t>Asset mapping is part of the asset-based community development (or ABCD) model made famous by John Kretzmann and John McKnight.</a:t>
            </a:r>
          </a:p>
          <a:p>
            <a:pPr lvl="0" rtl="0">
              <a:spcBef>
                <a:spcPts val="0"/>
              </a:spcBef>
              <a:buNone/>
            </a:pPr>
            <a:r>
              <a:t/>
            </a:r>
            <a:endParaRPr/>
          </a:p>
          <a:p>
            <a:pPr lvl="0" rtl="0">
              <a:spcBef>
                <a:spcPts val="0"/>
              </a:spcBef>
              <a:buNone/>
            </a:pPr>
            <a:r>
              <a:rPr lang="en"/>
              <a:t>Focusing on needs-based community development “portrayed poor communities as helpless and powerless. Consequently, resources were directed to outside experts and service providers rather than to the community itself, reinforcing the perception that the community was incapable of helping itself.” pg 11</a:t>
            </a:r>
          </a:p>
          <a:p>
            <a:pPr lvl="0" rtl="0">
              <a:spcBef>
                <a:spcPts val="0"/>
              </a:spcBef>
              <a:buNone/>
            </a:pPr>
            <a:r>
              <a:t/>
            </a:r>
            <a:endParaRPr/>
          </a:p>
          <a:p>
            <a:pPr lvl="0" rtl="0">
              <a:spcBef>
                <a:spcPts val="0"/>
              </a:spcBef>
              <a:buNone/>
            </a:pPr>
            <a:r>
              <a:rPr lang="en"/>
              <a:t>Kenwood: partner with UofI, old computers from state, multiple programs turn students into experts</a:t>
            </a:r>
          </a:p>
          <a:p>
            <a:pPr lvl="0" rtl="0">
              <a:spcBef>
                <a:spcPts val="0"/>
              </a:spcBef>
              <a:buNone/>
            </a:pPr>
            <a:r>
              <a:t/>
            </a:r>
            <a:endParaRPr/>
          </a:p>
          <a:p>
            <a:pPr lvl="0">
              <a:spcBef>
                <a:spcPts val="0"/>
              </a:spcBef>
              <a:buNone/>
            </a:pPr>
            <a:r>
              <a:rPr lang="en"/>
              <a:t>Gloria Steinem, My Life on the Road pg. 177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Vermont: LEGO program where overheard girls asking why there weren’t girl LEGOs, they didn’t have any purple clothes,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YALSA’s Teen Space Guidelines: </a:t>
            </a:r>
            <a:r>
              <a:rPr lang="en" u="sng">
                <a:solidFill>
                  <a:schemeClr val="hlink"/>
                </a:solidFill>
                <a:hlinkClick r:id="rId2"/>
              </a:rPr>
              <a:t>http://www.ala.org/yalsa/guidelines/teenspaces</a:t>
            </a:r>
            <a:r>
              <a:rPr lang="en"/>
              <a:t> </a:t>
            </a:r>
          </a:p>
          <a:p>
            <a:pPr lvl="0" rtl="0">
              <a:spcBef>
                <a:spcPts val="0"/>
              </a:spcBef>
              <a:buNone/>
            </a:pPr>
            <a:r>
              <a:t/>
            </a:r>
            <a:endParaRPr/>
          </a:p>
          <a:p>
            <a:pPr lvl="0" rtl="0">
              <a:spcBef>
                <a:spcPts val="0"/>
              </a:spcBef>
              <a:buNone/>
            </a:pPr>
            <a:r>
              <a:rPr lang="en"/>
              <a:t>Engaging Girls in STEM: Collaboration: </a:t>
            </a:r>
            <a:r>
              <a:rPr lang="en" u="sng">
                <a:solidFill>
                  <a:schemeClr val="hlink"/>
                </a:solidFill>
                <a:hlinkClick r:id="rId3"/>
              </a:rPr>
              <a:t>http://www.ncgs.org/Pdfs/Resources/Collaboration.pdf</a:t>
            </a:r>
            <a:r>
              <a:rPr lang="en"/>
              <a:t> </a:t>
            </a:r>
          </a:p>
          <a:p>
            <a:pPr lvl="0" rtl="0">
              <a:spcBef>
                <a:spcPts val="0"/>
              </a:spcBef>
              <a:buNone/>
            </a:pPr>
            <a:r>
              <a:rPr lang="en"/>
              <a:t>The research literature on engaging girls in STEM fields shows that girls prefer STEM work when they are able to work in collaboration with each other.</a:t>
            </a:r>
          </a:p>
          <a:p>
            <a:pPr lvl="0" rtl="0">
              <a:spcBef>
                <a:spcPts val="0"/>
              </a:spcBef>
              <a:buNone/>
            </a:pPr>
            <a:r>
              <a:t/>
            </a:r>
            <a:endParaRPr/>
          </a:p>
          <a:p>
            <a:pPr lvl="0" rtl="0">
              <a:spcBef>
                <a:spcPts val="0"/>
              </a:spcBef>
              <a:buNone/>
            </a:pPr>
            <a:r>
              <a:rPr lang="en"/>
              <a:t>Studies have identified several additional benefits of collaboration for women in STEM fields: higher quality work produced in less time than working alone, improved understanding of course material, improved course completion rates and performance on exams, and increased enjoyment of activities such as computer programming.</a:t>
            </a:r>
          </a:p>
          <a:p>
            <a:pPr lvl="0" rtl="0">
              <a:spcBef>
                <a:spcPts val="0"/>
              </a:spcBef>
              <a:buNone/>
            </a:pPr>
            <a:r>
              <a:t/>
            </a:r>
            <a:endParaRPr/>
          </a:p>
          <a:p>
            <a:pPr lvl="0">
              <a:spcBef>
                <a:spcPts val="0"/>
              </a:spcBef>
              <a:buNone/>
            </a:pPr>
            <a:r>
              <a:rPr lang="en"/>
              <a:t>Be Flexible! Story of TUFL start with a couple laptops and teens...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YALSA’s Teen Programming Guidelines: </a:t>
            </a:r>
            <a:r>
              <a:rPr lang="en" u="sng">
                <a:solidFill>
                  <a:schemeClr val="hlink"/>
                </a:solidFill>
                <a:hlinkClick r:id="rId2"/>
              </a:rPr>
              <a:t>http://www.ala.org/yalsa/sites/ala.org.yalsa/files/content/TeenProgramingGuidelines_2015_FINAL.pdf</a:t>
            </a:r>
            <a:r>
              <a:rPr lang="en"/>
              <a:t> </a:t>
            </a:r>
          </a:p>
          <a:p>
            <a:pPr lvl="0" rtl="0">
              <a:spcBef>
                <a:spcPts val="0"/>
              </a:spcBef>
              <a:buNone/>
            </a:pPr>
            <a:r>
              <a:t/>
            </a:r>
            <a:endParaRPr/>
          </a:p>
          <a:p>
            <a:pPr lvl="0">
              <a:spcBef>
                <a:spcPts val="0"/>
              </a:spcBef>
              <a:buNone/>
            </a:pPr>
            <a:r>
              <a:rPr lang="en"/>
              <a:t>Kenwood: ongoing program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Back to step one!</a:t>
            </a:r>
          </a:p>
          <a:p>
            <a:pPr lvl="0" rtl="0">
              <a:spcBef>
                <a:spcPts val="0"/>
              </a:spcBef>
              <a:buNone/>
            </a:pPr>
            <a:r>
              <a:t/>
            </a:r>
            <a:endParaRPr/>
          </a:p>
          <a:p>
            <a:pPr lvl="0">
              <a:spcBef>
                <a:spcPts val="0"/>
              </a:spcBef>
              <a:buNone/>
            </a:pPr>
            <a:r>
              <a:rPr lang="en"/>
              <a:t>Example: Kenwood “girls only” coding club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Made with code: design Zac Posen dress, Disney Inside Out, Female Mentors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School: Second grade, group rotations, independent computer station: task followed by free play</a:t>
            </a:r>
          </a:p>
          <a:p>
            <a:pPr lvl="0" rtl="0">
              <a:spcBef>
                <a:spcPts val="0"/>
              </a:spcBef>
              <a:buNone/>
            </a:pPr>
            <a:r>
              <a:rPr lang="en"/>
              <a:t>At home role models: home computer in 3rd grade, older male cousin tech role model, best friend’s mom work with computers</a:t>
            </a:r>
          </a:p>
          <a:p>
            <a:pPr lvl="0">
              <a:spcBef>
                <a:spcPts val="0"/>
              </a:spcBef>
              <a:buNone/>
            </a:pPr>
            <a:r>
              <a:rPr lang="en"/>
              <a:t>Community Informatics: connect passion of working with people and technology, public libraries!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a:t>Made in Baltimore: step by step process of creating a new makerspace to serve as a guide to creating your own makerspace on any scale or budget</a:t>
            </a:r>
          </a:p>
          <a:p>
            <a:pPr lvl="0">
              <a:lnSpc>
                <a:spcPct val="115000"/>
              </a:lnSpc>
              <a:spcBef>
                <a:spcPts val="0"/>
              </a:spcBef>
              <a:spcAft>
                <a:spcPts val="1600"/>
              </a:spcAft>
              <a:buNone/>
            </a:pPr>
            <a:r>
              <a:rPr b="1" lang="en"/>
              <a:t>Raise Hands: Who has a makerspace of any kind in your library or school?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High Tech: TUFL Teen Lab 3D printer, CPL Maker Lab, LEGO Mindstorms for First LEGO League, Kenwood’s Demystifying Tech Workshop for Families, TUFL Teen Lab DJ, green screen for video production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Low Tech: TUFL Teen Lab sewing, simple STEM kits like snap circuits, TUFL Teen Lab drawing, engineering projects like spaghetti and marshmallow towers, button making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Bigger picture of women in computing majors and career force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400" u="sng">
                <a:solidFill>
                  <a:schemeClr val="accent5"/>
                </a:solidFill>
                <a:hlinkClick r:id="rId2"/>
              </a:rPr>
              <a:t>https://www.ncwit.org/sites/default/files/resources/btn_04032015_web.pdf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sz="1400" u="sng">
                <a:solidFill>
                  <a:schemeClr val="accent5"/>
                </a:solidFill>
                <a:hlinkClick r:id="rId2"/>
              </a:rPr>
              <a:t>https://www.ncwit.org/sites/default/files/resources/btn_04032015_web.pdf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Teaching Girls to Tinker: </a:t>
            </a:r>
            <a:r>
              <a:rPr lang="en" u="sng">
                <a:solidFill>
                  <a:schemeClr val="hlink"/>
                </a:solidFill>
                <a:hlinkClick r:id="rId2"/>
              </a:rPr>
              <a:t>http://www.edweek.org/ew/articles/2009/11/11/11damour.h29.html</a:t>
            </a:r>
            <a:r>
              <a:rPr lang="en"/>
              <a:t> </a:t>
            </a:r>
          </a:p>
          <a:p>
            <a:pPr lvl="0" rtl="0">
              <a:spcBef>
                <a:spcPts val="0"/>
              </a:spcBef>
              <a:buNone/>
            </a:pPr>
            <a:r>
              <a:t/>
            </a:r>
            <a:endParaRPr/>
          </a:p>
          <a:p>
            <a:pPr lvl="0" rtl="0">
              <a:spcBef>
                <a:spcPts val="0"/>
              </a:spcBef>
              <a:buNone/>
            </a:pPr>
            <a:r>
              <a:rPr lang="en"/>
              <a:t>Same can be said for minorities, or any non-white male that still dominates STEM field</a:t>
            </a:r>
          </a:p>
          <a:p>
            <a:pPr lvl="0">
              <a:spcBef>
                <a:spcPts val="0"/>
              </a:spcBef>
              <a:buNone/>
            </a:pPr>
            <a:r>
              <a:rPr lang="en"/>
              <a:t>-71% non-hispanic white, 74% men according to Census 2011: </a:t>
            </a:r>
            <a:r>
              <a:rPr lang="en" u="sng">
                <a:solidFill>
                  <a:schemeClr val="hlink"/>
                </a:solidFill>
                <a:hlinkClick r:id="rId3"/>
              </a:rPr>
              <a:t>https://www.census.gov/prod/2013pubs/acs-24.pdf</a:t>
            </a:r>
            <a:r>
              <a:rPr lang="en"/>
              <a:t> </a:t>
            </a: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3668216"/>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794633"/>
            <a:ext cx="8520599" cy="26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4221097"/>
            <a:ext cx="8520599" cy="9780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3307400"/>
            <a:ext cx="8114399" cy="3261300"/>
          </a:xfrm>
          <a:prstGeom prst="rect">
            <a:avLst/>
          </a:prstGeom>
        </p:spPr>
        <p:txBody>
          <a:bodyPr anchorCtr="0" anchor="b" bIns="91425" lIns="91425" rIns="91425"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593366"/>
            <a:ext cx="8520599"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536633"/>
            <a:ext cx="8520599" cy="4555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593366"/>
            <a:ext cx="8520599"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536633"/>
            <a:ext cx="3999899" cy="4555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536633"/>
            <a:ext cx="3999899" cy="4555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593366"/>
            <a:ext cx="8520599"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842400"/>
            <a:ext cx="2807999"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987833"/>
            <a:ext cx="2807999" cy="4104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701800"/>
            <a:ext cx="5683800" cy="5454299"/>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33"/>
            <a:ext cx="4572000" cy="6858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59940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834132"/>
            <a:ext cx="4045199" cy="20691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3974833"/>
            <a:ext cx="4045199" cy="1793999"/>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965600"/>
            <a:ext cx="3837000" cy="49269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5644966"/>
            <a:ext cx="5998800" cy="798299"/>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557233"/>
            <a:ext cx="8520599" cy="2639999"/>
          </a:xfrm>
          <a:prstGeom prst="rect">
            <a:avLst/>
          </a:prstGeom>
        </p:spPr>
        <p:txBody>
          <a:bodyPr anchorCtr="0" anchor="ctr" bIns="91425" lIns="91425" rIns="91425"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4299000"/>
            <a:ext cx="8520599" cy="14289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599" cy="763500"/>
          </a:xfrm>
          <a:prstGeom prst="rect">
            <a:avLst/>
          </a:prstGeom>
          <a:noFill/>
          <a:ln>
            <a:noFill/>
          </a:ln>
        </p:spPr>
        <p:txBody>
          <a:bodyPr anchorCtr="0" anchor="t" bIns="91425" lIns="91425" rIns="91425"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536633"/>
            <a:ext cx="8520599" cy="4555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6217622"/>
            <a:ext cx="548699" cy="524699"/>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1.jpg"/><Relationship Id="rId5" Type="http://schemas.openxmlformats.org/officeDocument/2006/relationships/image" Target="../media/image05.jpg"/><Relationship Id="rId6" Type="http://schemas.openxmlformats.org/officeDocument/2006/relationships/image" Target="../media/image02.jpg"/><Relationship Id="rId7"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prairienet.org/op/demystifying/de-mystifying-technology-workshop-for-families/design-rationale/" TargetMode="External"/><Relationship Id="rId5" Type="http://schemas.openxmlformats.org/officeDocument/2006/relationships/hyperlink" Target="http://ed602.weebly.com/uploads/3/2/6/7/3267407/studio_based_learning_in_higher_ed.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ala.org/yalsa/guidelines/teenspaces" TargetMode="External"/><Relationship Id="rId4" Type="http://schemas.openxmlformats.org/officeDocument/2006/relationships/hyperlink" Target="http://www.ncgs.org/Pdfs/Resources/Collaboratio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qz.com/568617/you-may-think-you-learn-better-in-a-certain-way-you-actually-do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ala.org/yalsa/sites/ala.org.yalsa/files/content/TeenProgramingGuidelines_2015_FINAL.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ncwit.org/resources/top-10-ways-families-can-encourage-girls-interest-computing/top-10-ways-families-can"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www.makesouthbend.com/" TargetMode="External"/><Relationship Id="rId10" Type="http://schemas.openxmlformats.org/officeDocument/2006/relationships/hyperlink" Target="https://www.smore.com/vxha1" TargetMode="External"/><Relationship Id="rId13" Type="http://schemas.openxmlformats.org/officeDocument/2006/relationships/hyperlink" Target="http://librarymakerstoolkit.info/" TargetMode="External"/><Relationship Id="rId12" Type="http://schemas.openxmlformats.org/officeDocument/2006/relationships/hyperlink" Target="http://librarylinknj.org/projects/makerspaces#contract"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events.sjpl.org/search/events?search=girls+who+code" TargetMode="External"/><Relationship Id="rId4" Type="http://schemas.openxmlformats.org/officeDocument/2006/relationships/hyperlink" Target="https://sunnyvalemakeher.wordpress.com/" TargetMode="External"/><Relationship Id="rId9" Type="http://schemas.openxmlformats.org/officeDocument/2006/relationships/hyperlink" Target="https://skokielibrary.info/search/?q=Grrrls%20Code" TargetMode="External"/><Relationship Id="rId14" Type="http://schemas.openxmlformats.org/officeDocument/2006/relationships/hyperlink" Target="http://njmakersday.org/" TargetMode="External"/><Relationship Id="rId5" Type="http://schemas.openxmlformats.org/officeDocument/2006/relationships/hyperlink" Target="http://kenwoodelementarylibrary.weebly.com/blog" TargetMode="External"/><Relationship Id="rId6" Type="http://schemas.openxmlformats.org/officeDocument/2006/relationships/hyperlink" Target="http://urbanafreelibrary.org/teens/teen-open-lab" TargetMode="External"/><Relationship Id="rId7" Type="http://schemas.openxmlformats.org/officeDocument/2006/relationships/hyperlink" Target="http://www.chipublib.org/programs-and-partnerships/youmedia/" TargetMode="External"/><Relationship Id="rId8" Type="http://schemas.openxmlformats.org/officeDocument/2006/relationships/hyperlink" Target="http://www.chipublib.org/maker-la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girlswhocode.com/" TargetMode="External"/><Relationship Id="rId4" Type="http://schemas.openxmlformats.org/officeDocument/2006/relationships/hyperlink" Target="http://www.blackgirlscode.com/" TargetMode="External"/><Relationship Id="rId9" Type="http://schemas.openxmlformats.org/officeDocument/2006/relationships/hyperlink" Target="https://www.ncwit.org/" TargetMode="External"/><Relationship Id="rId5" Type="http://schemas.openxmlformats.org/officeDocument/2006/relationships/hyperlink" Target="https://www.madewithcode.com/" TargetMode="External"/><Relationship Id="rId6" Type="http://schemas.openxmlformats.org/officeDocument/2006/relationships/hyperlink" Target="https://hourofcode.com/us" TargetMode="External"/><Relationship Id="rId7" Type="http://schemas.openxmlformats.org/officeDocument/2006/relationships/hyperlink" Target="http://www.girlstart.org/" TargetMode="External"/><Relationship Id="rId8" Type="http://schemas.openxmlformats.org/officeDocument/2006/relationships/hyperlink" Target="https://cgest.asu.edu/compugir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madewithcode.com/mentors/"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www.ncgs.org/Pdfs/Resources/Collaboration.pdf" TargetMode="External"/><Relationship Id="rId10" Type="http://schemas.openxmlformats.org/officeDocument/2006/relationships/hyperlink" Target="http://www.ala.org/yalsa/guidelines/teenspaces" TargetMode="External"/><Relationship Id="rId13" Type="http://schemas.openxmlformats.org/officeDocument/2006/relationships/hyperlink" Target="http://www.ala.org/yalsa/sites/ala.org.yalsa/files/content/TeenProgramingGuidelines_2015_FINAL.pdf" TargetMode="External"/><Relationship Id="rId12" Type="http://schemas.openxmlformats.org/officeDocument/2006/relationships/hyperlink" Target="http://qz.com/568617/you-may-think-you-learn-better-in-a-certain-way-you-actually-dont/"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paces.makerspace.com/" TargetMode="External"/><Relationship Id="rId4" Type="http://schemas.openxmlformats.org/officeDocument/2006/relationships/hyperlink" Target="http://makezine.com/2016/01/13/made-in-baltimore-what-kind-of-makerspace-to-build/" TargetMode="External"/><Relationship Id="rId9" Type="http://schemas.openxmlformats.org/officeDocument/2006/relationships/hyperlink" Target="http://ed602.weebly.com/uploads/3/2/6/7/3267407/studio_based_learning_in_higher_ed.pdf" TargetMode="External"/><Relationship Id="rId15" Type="http://schemas.openxmlformats.org/officeDocument/2006/relationships/hyperlink" Target="https://www.madewithcode.com" TargetMode="External"/><Relationship Id="rId14" Type="http://schemas.openxmlformats.org/officeDocument/2006/relationships/hyperlink" Target="https://www.ncwit.org/resources/top-10-ways-families-can-encourage-girls-interest-computing/top-10-ways-families-can" TargetMode="External"/><Relationship Id="rId5" Type="http://schemas.openxmlformats.org/officeDocument/2006/relationships/hyperlink" Target="http://librarylinknj.org/projects/makerspaces#contract" TargetMode="External"/><Relationship Id="rId6" Type="http://schemas.openxmlformats.org/officeDocument/2006/relationships/hyperlink" Target="https://www.ncwit.org/sites/default/files/resources/btn_04032015_web.pdf" TargetMode="External"/><Relationship Id="rId7" Type="http://schemas.openxmlformats.org/officeDocument/2006/relationships/hyperlink" Target="http://www.edweek.org/ew/articles/2009/11/11/11damour.h29.html" TargetMode="External"/><Relationship Id="rId8" Type="http://schemas.openxmlformats.org/officeDocument/2006/relationships/hyperlink" Target="http://prairienet.org/op/demystifying/de-mystifying-technology-workshop-for-families/design-rational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2.xml"/><Relationship Id="rId3" Type="http://schemas.openxmlformats.org/officeDocument/2006/relationships/hyperlink" Target="http://caseyamccoy.word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paces.makerspace.com/" TargetMode="External"/><Relationship Id="rId4" Type="http://schemas.openxmlformats.org/officeDocument/2006/relationships/hyperlink" Target="http://makezine.com/2016/01/13/made-in-baltimore-what-kind-of-makerspace-to-build/" TargetMode="External"/><Relationship Id="rId5" Type="http://schemas.openxmlformats.org/officeDocument/2006/relationships/hyperlink" Target="http://librarylinknj.org/projects/makerspaces#contra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07.jpg"/><Relationship Id="rId5" Type="http://schemas.openxmlformats.org/officeDocument/2006/relationships/image" Target="../media/image03.jpg"/><Relationship Id="rId6" Type="http://schemas.openxmlformats.org/officeDocument/2006/relationships/image" Target="../media/image14.jpg"/><Relationship Id="rId7" Type="http://schemas.openxmlformats.org/officeDocument/2006/relationships/image" Target="../media/image06.jpg"/><Relationship Id="rId8"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8.jpg"/><Relationship Id="rId4" Type="http://schemas.openxmlformats.org/officeDocument/2006/relationships/image" Target="../media/image12.jpg"/><Relationship Id="rId5" Type="http://schemas.openxmlformats.org/officeDocument/2006/relationships/image" Target="../media/image09.jpg"/><Relationship Id="rId6" Type="http://schemas.openxmlformats.org/officeDocument/2006/relationships/image" Target="../media/image10.jpg"/><Relationship Id="rId7"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edweek.org/ew/articles/2009/11/11/11damour.h29.html" TargetMode="Externa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100" y="413233"/>
            <a:ext cx="9144000" cy="3197100"/>
          </a:xfrm>
          <a:prstGeom prst="rect">
            <a:avLst/>
          </a:prstGeom>
        </p:spPr>
        <p:txBody>
          <a:bodyPr anchorCtr="0" anchor="b" bIns="91425" lIns="91425" rIns="91425" tIns="91425">
            <a:noAutofit/>
          </a:bodyPr>
          <a:lstStyle/>
          <a:p>
            <a:pPr lvl="0">
              <a:lnSpc>
                <a:spcPct val="138000"/>
              </a:lnSpc>
              <a:spcBef>
                <a:spcPts val="0"/>
              </a:spcBef>
              <a:buClr>
                <a:schemeClr val="dk1"/>
              </a:buClr>
              <a:buSzPct val="30555"/>
              <a:buFont typeface="Arial"/>
              <a:buNone/>
            </a:pPr>
            <a:r>
              <a:rPr lang="en" sz="3600">
                <a:highlight>
                  <a:srgbClr val="FFFFFF"/>
                </a:highlight>
              </a:rPr>
              <a:t>Making Makerspaces More Welcoming to Girls &amp; People of Color</a:t>
            </a:r>
          </a:p>
        </p:txBody>
      </p:sp>
      <p:sp>
        <p:nvSpPr>
          <p:cNvPr id="57" name="Shape 57"/>
          <p:cNvSpPr txBox="1"/>
          <p:nvPr>
            <p:ph idx="1" type="subTitle"/>
          </p:nvPr>
        </p:nvSpPr>
        <p:spPr>
          <a:xfrm>
            <a:off x="311700" y="4221099"/>
            <a:ext cx="8520599" cy="1714500"/>
          </a:xfrm>
          <a:prstGeom prst="rect">
            <a:avLst/>
          </a:prstGeom>
        </p:spPr>
        <p:txBody>
          <a:bodyPr anchorCtr="0" anchor="t" bIns="91425" lIns="91425" rIns="91425" tIns="91425">
            <a:noAutofit/>
          </a:bodyPr>
          <a:lstStyle/>
          <a:p>
            <a:pPr lvl="0" rtl="0">
              <a:spcBef>
                <a:spcPts val="0"/>
              </a:spcBef>
              <a:buNone/>
            </a:pPr>
            <a:r>
              <a:rPr lang="en"/>
              <a:t>Casey McCoy</a:t>
            </a:r>
          </a:p>
          <a:p>
            <a:pPr lvl="0" rtl="0">
              <a:spcBef>
                <a:spcPts val="0"/>
              </a:spcBef>
              <a:buNone/>
            </a:pPr>
            <a:r>
              <a:rPr lang="en"/>
              <a:t>Public Librarian</a:t>
            </a:r>
          </a:p>
          <a:p>
            <a:pPr lvl="0" rtl="0">
              <a:spcBef>
                <a:spcPts val="0"/>
              </a:spcBef>
              <a:buNone/>
            </a:pPr>
            <a:r>
              <a:rPr lang="en"/>
              <a:t>San Jose, CA</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95625" y="5791733"/>
            <a:ext cx="2235599" cy="763500"/>
          </a:xfrm>
          <a:prstGeom prst="rect">
            <a:avLst/>
          </a:prstGeom>
        </p:spPr>
        <p:txBody>
          <a:bodyPr anchorCtr="0" anchor="t" bIns="91425" lIns="91425" rIns="91425" tIns="91425">
            <a:noAutofit/>
          </a:bodyPr>
          <a:lstStyle/>
          <a:p>
            <a:pPr lvl="0">
              <a:spcBef>
                <a:spcPts val="0"/>
              </a:spcBef>
              <a:buNone/>
            </a:pPr>
            <a:r>
              <a:rPr lang="en"/>
              <a:t>About Me</a:t>
            </a:r>
          </a:p>
        </p:txBody>
      </p:sp>
      <p:pic>
        <p:nvPicPr>
          <p:cNvPr id="63" name="Shape 63"/>
          <p:cNvPicPr preferRelativeResize="0"/>
          <p:nvPr/>
        </p:nvPicPr>
        <p:blipFill>
          <a:blip r:embed="rId3">
            <a:alphaModFix/>
          </a:blip>
          <a:stretch>
            <a:fillRect/>
          </a:stretch>
        </p:blipFill>
        <p:spPr>
          <a:xfrm>
            <a:off x="293400" y="1443691"/>
            <a:ext cx="2640049" cy="3970597"/>
          </a:xfrm>
          <a:prstGeom prst="rect">
            <a:avLst/>
          </a:prstGeom>
          <a:noFill/>
          <a:ln>
            <a:noFill/>
          </a:ln>
        </p:spPr>
      </p:pic>
      <p:pic>
        <p:nvPicPr>
          <p:cNvPr id="64" name="Shape 64"/>
          <p:cNvPicPr preferRelativeResize="0"/>
          <p:nvPr/>
        </p:nvPicPr>
        <p:blipFill rotWithShape="1">
          <a:blip r:embed="rId4">
            <a:alphaModFix/>
          </a:blip>
          <a:srcRect b="0" l="10722" r="0" t="13733"/>
          <a:stretch/>
        </p:blipFill>
        <p:spPr>
          <a:xfrm>
            <a:off x="3038600" y="91925"/>
            <a:ext cx="4391025" cy="3155324"/>
          </a:xfrm>
          <a:prstGeom prst="rect">
            <a:avLst/>
          </a:prstGeom>
          <a:noFill/>
          <a:ln>
            <a:noFill/>
          </a:ln>
        </p:spPr>
      </p:pic>
      <p:pic>
        <p:nvPicPr>
          <p:cNvPr id="65" name="Shape 65"/>
          <p:cNvPicPr preferRelativeResize="0"/>
          <p:nvPr/>
        </p:nvPicPr>
        <p:blipFill>
          <a:blip r:embed="rId5">
            <a:alphaModFix/>
          </a:blip>
          <a:stretch>
            <a:fillRect/>
          </a:stretch>
        </p:blipFill>
        <p:spPr>
          <a:xfrm>
            <a:off x="3038600" y="3247250"/>
            <a:ext cx="3465347" cy="3465347"/>
          </a:xfrm>
          <a:prstGeom prst="rect">
            <a:avLst/>
          </a:prstGeom>
          <a:noFill/>
          <a:ln>
            <a:noFill/>
          </a:ln>
        </p:spPr>
      </p:pic>
      <p:pic>
        <p:nvPicPr>
          <p:cNvPr id="66" name="Shape 66"/>
          <p:cNvPicPr preferRelativeResize="0"/>
          <p:nvPr/>
        </p:nvPicPr>
        <p:blipFill rotWithShape="1">
          <a:blip r:embed="rId6">
            <a:alphaModFix/>
          </a:blip>
          <a:srcRect b="19374" l="0" r="0" t="0"/>
          <a:stretch/>
        </p:blipFill>
        <p:spPr>
          <a:xfrm>
            <a:off x="6503950" y="91924"/>
            <a:ext cx="2640051" cy="4754721"/>
          </a:xfrm>
          <a:prstGeom prst="rect">
            <a:avLst/>
          </a:prstGeom>
          <a:noFill/>
          <a:ln>
            <a:noFill/>
          </a:ln>
        </p:spPr>
      </p:pic>
      <p:pic>
        <p:nvPicPr>
          <p:cNvPr id="67" name="Shape 67"/>
          <p:cNvPicPr preferRelativeResize="0"/>
          <p:nvPr/>
        </p:nvPicPr>
        <p:blipFill>
          <a:blip r:embed="rId7">
            <a:alphaModFix/>
          </a:blip>
          <a:stretch>
            <a:fillRect/>
          </a:stretch>
        </p:blipFill>
        <p:spPr>
          <a:xfrm>
            <a:off x="6503950" y="4882500"/>
            <a:ext cx="2640050" cy="18301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265500" y="1834132"/>
            <a:ext cx="4045199" cy="2069100"/>
          </a:xfrm>
          <a:prstGeom prst="rect">
            <a:avLst/>
          </a:prstGeom>
        </p:spPr>
        <p:txBody>
          <a:bodyPr anchorCtr="0" anchor="b" bIns="91425" lIns="91425" rIns="91425" tIns="91425">
            <a:noAutofit/>
          </a:bodyPr>
          <a:lstStyle/>
          <a:p>
            <a:pPr lvl="0">
              <a:spcBef>
                <a:spcPts val="0"/>
              </a:spcBef>
              <a:buNone/>
            </a:pPr>
            <a:r>
              <a:rPr lang="en"/>
              <a:t>What can libraries do?</a:t>
            </a:r>
          </a:p>
        </p:txBody>
      </p:sp>
      <p:sp>
        <p:nvSpPr>
          <p:cNvPr id="133" name="Shape 133"/>
          <p:cNvSpPr txBox="1"/>
          <p:nvPr>
            <p:ph idx="2" type="body"/>
          </p:nvPr>
        </p:nvSpPr>
        <p:spPr>
          <a:xfrm>
            <a:off x="4939500" y="965600"/>
            <a:ext cx="3837000" cy="4926900"/>
          </a:xfrm>
          <a:prstGeom prst="rect">
            <a:avLst/>
          </a:prstGeom>
        </p:spPr>
        <p:txBody>
          <a:bodyPr anchorCtr="0" anchor="ctr" bIns="91425" lIns="91425" rIns="91425" tIns="91425">
            <a:noAutofit/>
          </a:bodyPr>
          <a:lstStyle/>
          <a:p>
            <a:pPr indent="-330200" lvl="0" marL="457200" rtl="0">
              <a:lnSpc>
                <a:spcPct val="115000"/>
              </a:lnSpc>
              <a:spcBef>
                <a:spcPts val="0"/>
              </a:spcBef>
              <a:spcAft>
                <a:spcPts val="0"/>
              </a:spcAft>
              <a:buSzPct val="100000"/>
              <a:buAutoNum type="arabicPeriod"/>
            </a:pPr>
            <a:r>
              <a:rPr lang="en" sz="1600"/>
              <a:t>Identify needs and assets of underrepresented populations in your communities</a:t>
            </a:r>
          </a:p>
          <a:p>
            <a:pPr lvl="0" rtl="0">
              <a:lnSpc>
                <a:spcPct val="115000"/>
              </a:lnSpc>
              <a:spcBef>
                <a:spcPts val="0"/>
              </a:spcBef>
              <a:spcAft>
                <a:spcPts val="0"/>
              </a:spcAft>
              <a:buNone/>
            </a:pPr>
            <a:r>
              <a:t/>
            </a:r>
            <a:endParaRPr sz="1600"/>
          </a:p>
          <a:p>
            <a:pPr indent="-330200" lvl="0" marL="457200" rtl="0">
              <a:lnSpc>
                <a:spcPct val="115000"/>
              </a:lnSpc>
              <a:spcBef>
                <a:spcPts val="0"/>
              </a:spcBef>
              <a:spcAft>
                <a:spcPts val="0"/>
              </a:spcAft>
              <a:buSzPct val="100000"/>
              <a:buAutoNum type="arabicPeriod"/>
            </a:pPr>
            <a:r>
              <a:rPr lang="en" sz="1600"/>
              <a:t>Implement plans and policies to create a welcoming space for girls and people of color to "make"</a:t>
            </a:r>
          </a:p>
          <a:p>
            <a:pPr lvl="0" rtl="0">
              <a:lnSpc>
                <a:spcPct val="115000"/>
              </a:lnSpc>
              <a:spcBef>
                <a:spcPts val="0"/>
              </a:spcBef>
              <a:spcAft>
                <a:spcPts val="0"/>
              </a:spcAft>
              <a:buNone/>
            </a:pPr>
            <a:r>
              <a:t/>
            </a:r>
            <a:endParaRPr sz="1600"/>
          </a:p>
          <a:p>
            <a:pPr indent="-330200" lvl="0" marL="457200" rtl="0">
              <a:lnSpc>
                <a:spcPct val="115000"/>
              </a:lnSpc>
              <a:spcBef>
                <a:spcPts val="0"/>
              </a:spcBef>
              <a:spcAft>
                <a:spcPts val="0"/>
              </a:spcAft>
              <a:buSzPct val="100000"/>
              <a:buAutoNum type="arabicPeriod"/>
            </a:pPr>
            <a:r>
              <a:rPr lang="en" sz="1600"/>
              <a:t>Initiate ongoing reflections and dialogue with staff, community leaders and participants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0" y="0"/>
            <a:ext cx="8594724" cy="5428250"/>
          </a:xfrm>
          <a:prstGeom prst="rect">
            <a:avLst/>
          </a:prstGeom>
          <a:noFill/>
          <a:ln>
            <a:noFill/>
          </a:ln>
        </p:spPr>
      </p:pic>
      <p:sp>
        <p:nvSpPr>
          <p:cNvPr id="139" name="Shape 139"/>
          <p:cNvSpPr txBox="1"/>
          <p:nvPr/>
        </p:nvSpPr>
        <p:spPr>
          <a:xfrm>
            <a:off x="4726950" y="5955600"/>
            <a:ext cx="4416900" cy="902399"/>
          </a:xfrm>
          <a:prstGeom prst="rect">
            <a:avLst/>
          </a:prstGeom>
          <a:noFill/>
          <a:ln>
            <a:noFill/>
          </a:ln>
        </p:spPr>
        <p:txBody>
          <a:bodyPr anchorCtr="0" anchor="t" bIns="91425" lIns="91425" rIns="91425" tIns="91425">
            <a:noAutofit/>
          </a:bodyPr>
          <a:lstStyle/>
          <a:p>
            <a:pPr lvl="0">
              <a:spcBef>
                <a:spcPts val="0"/>
              </a:spcBef>
              <a:buNone/>
            </a:pPr>
            <a:r>
              <a:rPr lang="en" u="sng">
                <a:solidFill>
                  <a:schemeClr val="hlink"/>
                </a:solidFill>
                <a:latin typeface="Proxima Nova"/>
                <a:ea typeface="Proxima Nova"/>
                <a:cs typeface="Proxima Nova"/>
                <a:sym typeface="Proxima Nova"/>
                <a:hlinkClick r:id="rId4"/>
              </a:rPr>
              <a:t>Community Informatics Studio model</a:t>
            </a:r>
            <a:r>
              <a:rPr lang="en">
                <a:latin typeface="Proxima Nova"/>
                <a:ea typeface="Proxima Nova"/>
                <a:cs typeface="Proxima Nova"/>
                <a:sym typeface="Proxima Nova"/>
              </a:rPr>
              <a:t> based on Kay Brocato’s </a:t>
            </a:r>
            <a:r>
              <a:rPr lang="en" u="sng">
                <a:solidFill>
                  <a:schemeClr val="hlink"/>
                </a:solidFill>
                <a:latin typeface="Proxima Nova"/>
                <a:ea typeface="Proxima Nova"/>
                <a:cs typeface="Proxima Nova"/>
                <a:sym typeface="Proxima Nova"/>
                <a:hlinkClick r:id="rId5"/>
              </a:rPr>
              <a:t>Studio Based Learning</a:t>
            </a:r>
            <a:r>
              <a:rPr lang="en">
                <a:latin typeface="Proxima Nova"/>
                <a:ea typeface="Proxima Nova"/>
                <a:cs typeface="Proxima Nova"/>
                <a:sym typeface="Proxima Nova"/>
              </a:rPr>
              <a:t> proposal path</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593366"/>
            <a:ext cx="8520599" cy="763500"/>
          </a:xfrm>
          <a:prstGeom prst="rect">
            <a:avLst/>
          </a:prstGeom>
        </p:spPr>
        <p:txBody>
          <a:bodyPr anchorCtr="0" anchor="t" bIns="91425" lIns="91425" rIns="91425" tIns="91425">
            <a:noAutofit/>
          </a:bodyPr>
          <a:lstStyle/>
          <a:p>
            <a:pPr lvl="0">
              <a:lnSpc>
                <a:spcPct val="165600"/>
              </a:lnSpc>
              <a:spcBef>
                <a:spcPts val="0"/>
              </a:spcBef>
              <a:buNone/>
            </a:pPr>
            <a:r>
              <a:rPr lang="en">
                <a:highlight>
                  <a:srgbClr val="FFFFFF"/>
                </a:highlight>
              </a:rPr>
              <a:t>Identify Needs and Assets</a:t>
            </a:r>
          </a:p>
        </p:txBody>
      </p:sp>
      <p:sp>
        <p:nvSpPr>
          <p:cNvPr id="145" name="Shape 145"/>
          <p:cNvSpPr txBox="1"/>
          <p:nvPr>
            <p:ph idx="1" type="body"/>
          </p:nvPr>
        </p:nvSpPr>
        <p:spPr>
          <a:xfrm>
            <a:off x="311700" y="1536633"/>
            <a:ext cx="8520599" cy="4555199"/>
          </a:xfrm>
          <a:prstGeom prst="rect">
            <a:avLst/>
          </a:prstGeom>
        </p:spPr>
        <p:txBody>
          <a:bodyPr anchorCtr="0" anchor="t" bIns="91425" lIns="91425" rIns="91425" tIns="91425">
            <a:noAutofit/>
          </a:bodyPr>
          <a:lstStyle/>
          <a:p>
            <a:pPr lvl="0" rtl="0">
              <a:spcBef>
                <a:spcPts val="0"/>
              </a:spcBef>
              <a:buNone/>
            </a:pPr>
            <a:r>
              <a:rPr lang="en" u="sng"/>
              <a:t>Analysis &amp; Resources</a:t>
            </a:r>
          </a:p>
          <a:p>
            <a:pPr lvl="0" rtl="0">
              <a:spcBef>
                <a:spcPts val="0"/>
              </a:spcBef>
              <a:buNone/>
            </a:pPr>
            <a:r>
              <a:rPr lang="en"/>
              <a:t>Community Asset Map</a:t>
            </a:r>
            <a:br>
              <a:rPr lang="en"/>
            </a:br>
            <a:r>
              <a:rPr lang="en"/>
              <a:t>“Asset mapping involves understanding the array of capacities and social networks, what some call social capital, on which social change projects can be built. </a:t>
            </a:r>
            <a:br>
              <a:rPr lang="en"/>
            </a:br>
            <a:r>
              <a:rPr b="1" lang="en"/>
              <a:t>Asset mapping diagnoses what is present</a:t>
            </a:r>
            <a:r>
              <a:rPr lang="en"/>
              <a:t>.”</a:t>
            </a:r>
          </a:p>
          <a:p>
            <a:pPr lvl="0" rtl="0">
              <a:spcBef>
                <a:spcPts val="0"/>
              </a:spcBef>
              <a:buNone/>
            </a:pPr>
            <a:r>
              <a:t/>
            </a:r>
            <a:endParaRPr/>
          </a:p>
          <a:p>
            <a:pPr lvl="0" rtl="0">
              <a:spcBef>
                <a:spcPts val="0"/>
              </a:spcBef>
              <a:buNone/>
            </a:pPr>
            <a:r>
              <a:t/>
            </a:r>
            <a:endParaRPr/>
          </a:p>
          <a:p>
            <a:pPr lvl="0" rtl="0">
              <a:spcBef>
                <a:spcPts val="0"/>
              </a:spcBef>
              <a:buNone/>
            </a:pPr>
            <a:r>
              <a:rPr lang="en"/>
              <a:t>“Always ask the turtle.”</a:t>
            </a:r>
          </a:p>
        </p:txBody>
      </p:sp>
      <p:pic>
        <p:nvPicPr>
          <p:cNvPr id="146" name="Shape 146"/>
          <p:cNvPicPr preferRelativeResize="0"/>
          <p:nvPr/>
        </p:nvPicPr>
        <p:blipFill>
          <a:blip r:embed="rId3">
            <a:alphaModFix/>
          </a:blip>
          <a:stretch>
            <a:fillRect/>
          </a:stretch>
        </p:blipFill>
        <p:spPr>
          <a:xfrm>
            <a:off x="4907225" y="3291875"/>
            <a:ext cx="4144225" cy="34691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593366"/>
            <a:ext cx="8520599" cy="763500"/>
          </a:xfrm>
          <a:prstGeom prst="rect">
            <a:avLst/>
          </a:prstGeom>
        </p:spPr>
        <p:txBody>
          <a:bodyPr anchorCtr="0" anchor="t" bIns="91425" lIns="91425" rIns="91425" tIns="91425">
            <a:noAutofit/>
          </a:bodyPr>
          <a:lstStyle/>
          <a:p>
            <a:pPr lvl="0">
              <a:spcBef>
                <a:spcPts val="0"/>
              </a:spcBef>
              <a:buNone/>
            </a:pPr>
            <a:r>
              <a:rPr lang="en"/>
              <a:t>Give ‘em What They Want</a:t>
            </a:r>
          </a:p>
        </p:txBody>
      </p:sp>
      <p:sp>
        <p:nvSpPr>
          <p:cNvPr id="152" name="Shape 152"/>
          <p:cNvSpPr txBox="1"/>
          <p:nvPr>
            <p:ph idx="1" type="body"/>
          </p:nvPr>
        </p:nvSpPr>
        <p:spPr>
          <a:xfrm>
            <a:off x="311700" y="1536633"/>
            <a:ext cx="3999899" cy="4555199"/>
          </a:xfrm>
          <a:prstGeom prst="rect">
            <a:avLst/>
          </a:prstGeom>
        </p:spPr>
        <p:txBody>
          <a:bodyPr anchorCtr="0" anchor="t" bIns="91425" lIns="91425" rIns="91425" tIns="91425">
            <a:noAutofit/>
          </a:bodyPr>
          <a:lstStyle/>
          <a:p>
            <a:pPr lvl="0" rtl="0">
              <a:spcBef>
                <a:spcPts val="0"/>
              </a:spcBef>
              <a:buNone/>
            </a:pPr>
            <a:r>
              <a:rPr lang="en" sz="1600"/>
              <a:t>Public Librarian from Vermont: </a:t>
            </a:r>
          </a:p>
          <a:p>
            <a:pPr lvl="0" rtl="0">
              <a:spcBef>
                <a:spcPts val="0"/>
              </a:spcBef>
              <a:buNone/>
            </a:pPr>
            <a:r>
              <a:rPr lang="en" sz="1600"/>
              <a:t>We scoured the interwebz and expedited pink, purple, and whatever accompanying 'girl' minifigs we could find for the next week. You should have seen the smiles! One of the girls, maybe 5 or 6 said "it just magically turned pink because I'm amazing and I wanted to make it that way." </a:t>
            </a:r>
            <a:r>
              <a:rPr b="1" lang="en" sz="1600"/>
              <a:t>Making makerspaces welcome might only require letting them have the pieces they want to make with.</a:t>
            </a:r>
          </a:p>
        </p:txBody>
      </p:sp>
      <p:sp>
        <p:nvSpPr>
          <p:cNvPr id="153" name="Shape 153"/>
          <p:cNvSpPr txBox="1"/>
          <p:nvPr>
            <p:ph idx="2" type="body"/>
          </p:nvPr>
        </p:nvSpPr>
        <p:spPr>
          <a:xfrm>
            <a:off x="4584425" y="1536633"/>
            <a:ext cx="4248000" cy="4923599"/>
          </a:xfrm>
          <a:prstGeom prst="rect">
            <a:avLst/>
          </a:prstGeom>
        </p:spPr>
        <p:txBody>
          <a:bodyPr anchorCtr="0" anchor="t" bIns="91425" lIns="91425" rIns="91425" tIns="91425">
            <a:noAutofit/>
          </a:bodyPr>
          <a:lstStyle/>
          <a:p>
            <a:pPr lvl="0" rtl="0">
              <a:spcBef>
                <a:spcPts val="0"/>
              </a:spcBef>
              <a:buNone/>
            </a:pPr>
            <a:r>
              <a:rPr lang="en" sz="1600"/>
              <a:t>Public Librarian from Texas: </a:t>
            </a:r>
          </a:p>
          <a:p>
            <a:pPr lvl="0">
              <a:spcBef>
                <a:spcPts val="0"/>
              </a:spcBef>
              <a:buNone/>
            </a:pPr>
            <a:r>
              <a:rPr b="1" lang="en" sz="1600"/>
              <a:t>Good mix of genders up until age 12, then mostly boys.</a:t>
            </a:r>
            <a:r>
              <a:rPr lang="en" sz="1600"/>
              <a:t> Over the Christmas break we had two "mini-camps" - the LEGO Mindstorms program was mostly boys, the stop-motion animation was mostly girls. These were small groups (around 10 kids each), so it's hard to make generalizations. But I know some of the girls who came to the stop-motion camp came because the content was more interesting to them than the more technology/circuits/robots stuff we do.</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593366"/>
            <a:ext cx="8520599" cy="763500"/>
          </a:xfrm>
          <a:prstGeom prst="rect">
            <a:avLst/>
          </a:prstGeom>
        </p:spPr>
        <p:txBody>
          <a:bodyPr anchorCtr="0" anchor="t" bIns="91425" lIns="91425" rIns="91425" tIns="91425">
            <a:noAutofit/>
          </a:bodyPr>
          <a:lstStyle/>
          <a:p>
            <a:pPr lvl="0">
              <a:lnSpc>
                <a:spcPct val="115000"/>
              </a:lnSpc>
              <a:spcBef>
                <a:spcPts val="0"/>
              </a:spcBef>
              <a:buNone/>
            </a:pPr>
            <a:r>
              <a:rPr lang="en">
                <a:highlight>
                  <a:srgbClr val="FFFFFF"/>
                </a:highlight>
              </a:rPr>
              <a:t>Implement Plans and Policies</a:t>
            </a:r>
          </a:p>
        </p:txBody>
      </p:sp>
      <p:sp>
        <p:nvSpPr>
          <p:cNvPr id="159" name="Shape 159"/>
          <p:cNvSpPr txBox="1"/>
          <p:nvPr>
            <p:ph idx="1" type="body"/>
          </p:nvPr>
        </p:nvSpPr>
        <p:spPr>
          <a:xfrm>
            <a:off x="311700" y="1536633"/>
            <a:ext cx="4415399" cy="4874099"/>
          </a:xfrm>
          <a:prstGeom prst="rect">
            <a:avLst/>
          </a:prstGeom>
        </p:spPr>
        <p:txBody>
          <a:bodyPr anchorCtr="0" anchor="t" bIns="91425" lIns="91425" rIns="91425" tIns="91425">
            <a:noAutofit/>
          </a:bodyPr>
          <a:lstStyle/>
          <a:p>
            <a:pPr lvl="0" rtl="0">
              <a:spcBef>
                <a:spcPts val="0"/>
              </a:spcBef>
              <a:buNone/>
            </a:pPr>
            <a:r>
              <a:rPr lang="en" u="sng"/>
              <a:t>Iteration &amp; Design Choices</a:t>
            </a:r>
          </a:p>
          <a:p>
            <a:pPr indent="-228600" lvl="0" marL="457200" rtl="0">
              <a:lnSpc>
                <a:spcPct val="100000"/>
              </a:lnSpc>
              <a:spcBef>
                <a:spcPts val="0"/>
              </a:spcBef>
              <a:spcAft>
                <a:spcPts val="0"/>
              </a:spcAft>
            </a:pPr>
            <a:r>
              <a:rPr lang="en">
                <a:highlight>
                  <a:srgbClr val="FFFFFF"/>
                </a:highlight>
              </a:rPr>
              <a:t>Solicit feedback and input in the design and creation of the space</a:t>
            </a:r>
          </a:p>
          <a:p>
            <a:pPr indent="-228600" lvl="0" marL="457200" rtl="0">
              <a:lnSpc>
                <a:spcPct val="100000"/>
              </a:lnSpc>
              <a:spcBef>
                <a:spcPts val="1400"/>
              </a:spcBef>
              <a:spcAft>
                <a:spcPts val="400"/>
              </a:spcAft>
            </a:pPr>
            <a:r>
              <a:rPr lang="en">
                <a:highlight>
                  <a:srgbClr val="FFFFFF"/>
                </a:highlight>
              </a:rPr>
              <a:t>Provide a library space that reflects the community in which they live</a:t>
            </a:r>
          </a:p>
          <a:p>
            <a:pPr indent="-228600" lvl="0" marL="457200" rtl="0">
              <a:lnSpc>
                <a:spcPct val="100000"/>
              </a:lnSpc>
              <a:spcBef>
                <a:spcPts val="1400"/>
              </a:spcBef>
              <a:spcAft>
                <a:spcPts val="400"/>
              </a:spcAft>
            </a:pPr>
            <a:r>
              <a:rPr lang="en">
                <a:highlight>
                  <a:srgbClr val="FFFFFF"/>
                </a:highlight>
              </a:rPr>
              <a:t>Ensure the space has appropriate acceptable use and age policies to make them feel welcome and safe</a:t>
            </a:r>
          </a:p>
          <a:p>
            <a:pPr indent="-228600" lvl="0" marL="457200" rtl="0">
              <a:lnSpc>
                <a:spcPct val="100000"/>
              </a:lnSpc>
              <a:spcBef>
                <a:spcPts val="1400"/>
              </a:spcBef>
              <a:spcAft>
                <a:spcPts val="400"/>
              </a:spcAft>
            </a:pPr>
            <a:r>
              <a:rPr lang="en">
                <a:highlight>
                  <a:srgbClr val="FFFFFF"/>
                </a:highlight>
              </a:rPr>
              <a:t>Provide furniture and technology that is practical yet adaptive</a:t>
            </a:r>
          </a:p>
          <a:p>
            <a:pPr lvl="0" rtl="0" algn="r">
              <a:lnSpc>
                <a:spcPct val="100000"/>
              </a:lnSpc>
              <a:spcBef>
                <a:spcPts val="0"/>
              </a:spcBef>
              <a:spcAft>
                <a:spcPts val="0"/>
              </a:spcAft>
              <a:buNone/>
            </a:pPr>
            <a:r>
              <a:t/>
            </a:r>
            <a:endParaRPr sz="1400">
              <a:highlight>
                <a:srgbClr val="FFFFFF"/>
              </a:highlight>
            </a:endParaRPr>
          </a:p>
          <a:p>
            <a:pPr lvl="0" rtl="0" algn="r">
              <a:lnSpc>
                <a:spcPct val="100000"/>
              </a:lnSpc>
              <a:spcBef>
                <a:spcPts val="0"/>
              </a:spcBef>
              <a:spcAft>
                <a:spcPts val="0"/>
              </a:spcAft>
              <a:buNone/>
            </a:pPr>
            <a:r>
              <a:rPr lang="en" sz="1400">
                <a:highlight>
                  <a:srgbClr val="FFFFFF"/>
                </a:highlight>
              </a:rPr>
              <a:t>-</a:t>
            </a:r>
            <a:r>
              <a:rPr lang="en" sz="1400" u="sng">
                <a:solidFill>
                  <a:schemeClr val="accent5"/>
                </a:solidFill>
                <a:highlight>
                  <a:srgbClr val="FFFFFF"/>
                </a:highlight>
                <a:hlinkClick r:id="rId3"/>
              </a:rPr>
              <a:t>YALSA’S Teen Space Guidelines</a:t>
            </a:r>
          </a:p>
        </p:txBody>
      </p:sp>
      <p:sp>
        <p:nvSpPr>
          <p:cNvPr id="160" name="Shape 160"/>
          <p:cNvSpPr txBox="1"/>
          <p:nvPr/>
        </p:nvSpPr>
        <p:spPr>
          <a:xfrm>
            <a:off x="4907100" y="2641800"/>
            <a:ext cx="3925200" cy="1574400"/>
          </a:xfrm>
          <a:prstGeom prst="rect">
            <a:avLst/>
          </a:prstGeom>
          <a:noFill/>
          <a:ln>
            <a:noFill/>
          </a:ln>
        </p:spPr>
        <p:txBody>
          <a:bodyPr anchorCtr="0" anchor="t" bIns="91425" lIns="91425" rIns="91425" tIns="91425">
            <a:noAutofit/>
          </a:bodyPr>
          <a:lstStyle/>
          <a:p>
            <a:pPr lvl="0" rtl="0" algn="ctr">
              <a:spcBef>
                <a:spcPts val="0"/>
              </a:spcBef>
              <a:buNone/>
            </a:pPr>
            <a:r>
              <a:rPr lang="en" sz="3600">
                <a:solidFill>
                  <a:schemeClr val="dk1"/>
                </a:solidFill>
                <a:latin typeface="Alfa Slab One"/>
                <a:ea typeface="Alfa Slab One"/>
                <a:cs typeface="Alfa Slab One"/>
                <a:sym typeface="Alfa Slab One"/>
              </a:rPr>
              <a:t>*</a:t>
            </a:r>
            <a:r>
              <a:rPr lang="en" sz="3600">
                <a:solidFill>
                  <a:schemeClr val="dk1"/>
                </a:solidFill>
                <a:latin typeface="Alfa Slab One"/>
                <a:ea typeface="Alfa Slab One"/>
                <a:cs typeface="Alfa Slab One"/>
                <a:sym typeface="Alfa Slab One"/>
              </a:rPr>
              <a:t>Collaboration*</a:t>
            </a:r>
          </a:p>
          <a:p>
            <a:pPr lvl="0" rtl="0" algn="ctr">
              <a:spcBef>
                <a:spcPts val="0"/>
              </a:spcBef>
              <a:buNone/>
            </a:pPr>
            <a:r>
              <a:t/>
            </a:r>
            <a:endParaRPr>
              <a:solidFill>
                <a:schemeClr val="dk1"/>
              </a:solidFill>
              <a:latin typeface="Alfa Slab One"/>
              <a:ea typeface="Alfa Slab One"/>
              <a:cs typeface="Alfa Slab One"/>
              <a:sym typeface="Alfa Slab One"/>
            </a:endParaRPr>
          </a:p>
          <a:p>
            <a:pPr lvl="0" algn="r">
              <a:spcBef>
                <a:spcPts val="0"/>
              </a:spcBef>
              <a:buNone/>
            </a:pPr>
            <a:r>
              <a:rPr lang="en">
                <a:solidFill>
                  <a:schemeClr val="dk1"/>
                </a:solidFill>
                <a:latin typeface="Alfa Slab One"/>
                <a:ea typeface="Alfa Slab One"/>
                <a:cs typeface="Alfa Slab One"/>
                <a:sym typeface="Alfa Slab One"/>
              </a:rPr>
              <a:t>-</a:t>
            </a:r>
            <a:r>
              <a:rPr lang="en" u="sng">
                <a:solidFill>
                  <a:schemeClr val="hlink"/>
                </a:solidFill>
                <a:latin typeface="Alfa Slab One"/>
                <a:ea typeface="Alfa Slab One"/>
                <a:cs typeface="Alfa Slab One"/>
                <a:sym typeface="Alfa Slab One"/>
                <a:hlinkClick r:id="rId4"/>
              </a:rPr>
              <a:t>Center for Research on Girls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 type="body"/>
          </p:nvPr>
        </p:nvSpPr>
        <p:spPr>
          <a:xfrm>
            <a:off x="319500" y="5644966"/>
            <a:ext cx="8463299" cy="798299"/>
          </a:xfrm>
          <a:prstGeom prst="rect">
            <a:avLst/>
          </a:prstGeom>
        </p:spPr>
        <p:txBody>
          <a:bodyPr anchorCtr="0" anchor="ctr" bIns="91425" lIns="91425" rIns="91425" tIns="91425">
            <a:noAutofit/>
          </a:bodyPr>
          <a:lstStyle/>
          <a:p>
            <a:pPr lvl="0" rtl="0">
              <a:lnSpc>
                <a:spcPct val="116666"/>
              </a:lnSpc>
              <a:spcBef>
                <a:spcPts val="0"/>
              </a:spcBef>
              <a:buNone/>
            </a:pPr>
            <a:r>
              <a:rPr lang="en" u="sng">
                <a:solidFill>
                  <a:schemeClr val="hlink"/>
                </a:solidFill>
                <a:hlinkClick r:id="rId3"/>
              </a:rPr>
              <a:t>You may think you learn better in a certain way. You actually don’t</a:t>
            </a:r>
          </a:p>
        </p:txBody>
      </p:sp>
      <p:sp>
        <p:nvSpPr>
          <p:cNvPr id="166" name="Shape 166"/>
          <p:cNvSpPr txBox="1"/>
          <p:nvPr/>
        </p:nvSpPr>
        <p:spPr>
          <a:xfrm>
            <a:off x="319500" y="663800"/>
            <a:ext cx="6817199" cy="4364700"/>
          </a:xfrm>
          <a:prstGeom prst="rect">
            <a:avLst/>
          </a:prstGeom>
          <a:noFill/>
          <a:ln>
            <a:noFill/>
          </a:ln>
        </p:spPr>
        <p:txBody>
          <a:bodyPr anchorCtr="0" anchor="t" bIns="91425" lIns="91425" rIns="91425" tIns="91425">
            <a:noAutofit/>
          </a:bodyPr>
          <a:lstStyle/>
          <a:p>
            <a:pPr lvl="0" algn="just">
              <a:spcBef>
                <a:spcPts val="0"/>
              </a:spcBef>
              <a:buNone/>
            </a:pPr>
            <a:r>
              <a:rPr lang="en" sz="3000">
                <a:solidFill>
                  <a:schemeClr val="accent3"/>
                </a:solidFill>
                <a:latin typeface="Proxima Nova"/>
                <a:ea typeface="Proxima Nova"/>
                <a:cs typeface="Proxima Nova"/>
                <a:sym typeface="Proxima Nova"/>
              </a:rPr>
              <a:t>“A lot of the way we acquire intellectual ability and skills and how we learn new content is pretty similar,” Willingham says. Teachers, he said, should think about </a:t>
            </a:r>
            <a:r>
              <a:rPr b="1" lang="en" sz="3000">
                <a:solidFill>
                  <a:schemeClr val="accent3"/>
                </a:solidFill>
                <a:latin typeface="Proxima Nova"/>
                <a:ea typeface="Proxima Nova"/>
                <a:cs typeface="Proxima Nova"/>
                <a:sym typeface="Proxima Nova"/>
              </a:rPr>
              <a:t>what they want students to take away </a:t>
            </a:r>
            <a:r>
              <a:rPr lang="en" sz="3000">
                <a:solidFill>
                  <a:schemeClr val="accent3"/>
                </a:solidFill>
                <a:latin typeface="Proxima Nova"/>
                <a:ea typeface="Proxima Nova"/>
                <a:cs typeface="Proxima Nova"/>
                <a:sym typeface="Proxima Nova"/>
              </a:rPr>
              <a:t>from the lesson and then </a:t>
            </a:r>
            <a:r>
              <a:rPr b="1" lang="en" sz="3000">
                <a:solidFill>
                  <a:schemeClr val="accent3"/>
                </a:solidFill>
                <a:latin typeface="Proxima Nova"/>
                <a:ea typeface="Proxima Nova"/>
                <a:cs typeface="Proxima Nova"/>
                <a:sym typeface="Proxima Nova"/>
              </a:rPr>
              <a:t>find a way to make sure that’s what they are thinking about</a:t>
            </a:r>
            <a:r>
              <a:rPr lang="en" sz="3000">
                <a:solidFill>
                  <a:schemeClr val="accent3"/>
                </a:solidFill>
                <a:latin typeface="Proxima Nova"/>
                <a:ea typeface="Proxima Nova"/>
                <a:cs typeface="Proxima Nova"/>
                <a:sym typeface="Proxima Nova"/>
              </a:rPr>
              <a:t> during the lesson.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593366"/>
            <a:ext cx="8520599" cy="763500"/>
          </a:xfrm>
          <a:prstGeom prst="rect">
            <a:avLst/>
          </a:prstGeom>
        </p:spPr>
        <p:txBody>
          <a:bodyPr anchorCtr="0" anchor="t" bIns="91425" lIns="91425" rIns="91425" tIns="91425">
            <a:noAutofit/>
          </a:bodyPr>
          <a:lstStyle/>
          <a:p>
            <a:pPr lvl="0">
              <a:lnSpc>
                <a:spcPct val="115000"/>
              </a:lnSpc>
              <a:spcBef>
                <a:spcPts val="0"/>
              </a:spcBef>
              <a:buNone/>
            </a:pPr>
            <a:r>
              <a:rPr lang="en">
                <a:highlight>
                  <a:srgbClr val="FFFFFF"/>
                </a:highlight>
              </a:rPr>
              <a:t>Initiate Reflection and Dialogue</a:t>
            </a:r>
          </a:p>
        </p:txBody>
      </p:sp>
      <p:sp>
        <p:nvSpPr>
          <p:cNvPr id="172" name="Shape 172"/>
          <p:cNvSpPr txBox="1"/>
          <p:nvPr>
            <p:ph idx="1" type="body"/>
          </p:nvPr>
        </p:nvSpPr>
        <p:spPr>
          <a:xfrm>
            <a:off x="311700" y="1536633"/>
            <a:ext cx="4268699" cy="4555199"/>
          </a:xfrm>
          <a:prstGeom prst="rect">
            <a:avLst/>
          </a:prstGeom>
        </p:spPr>
        <p:txBody>
          <a:bodyPr anchorCtr="0" anchor="t" bIns="91425" lIns="91425" rIns="91425" tIns="91425">
            <a:noAutofit/>
          </a:bodyPr>
          <a:lstStyle/>
          <a:p>
            <a:pPr lvl="0" rtl="0">
              <a:spcBef>
                <a:spcPts val="0"/>
              </a:spcBef>
              <a:buNone/>
            </a:pPr>
            <a:r>
              <a:rPr lang="en" u="sng"/>
              <a:t>Desk Critique</a:t>
            </a:r>
          </a:p>
          <a:p>
            <a:pPr lvl="0" rtl="0">
              <a:spcBef>
                <a:spcPts val="0"/>
              </a:spcBef>
              <a:buNone/>
            </a:pPr>
            <a:r>
              <a:rPr lang="en"/>
              <a:t>Stop focusing solely on attendance, instead measure:</a:t>
            </a:r>
          </a:p>
          <a:p>
            <a:pPr indent="-228600" lvl="0" marL="457200" rtl="0">
              <a:spcBef>
                <a:spcPts val="0"/>
              </a:spcBef>
            </a:pPr>
            <a:r>
              <a:rPr lang="en"/>
              <a:t>Improvement of knowledge and confidence</a:t>
            </a:r>
          </a:p>
          <a:p>
            <a:pPr indent="-228600" lvl="0" marL="457200" rtl="0">
              <a:spcBef>
                <a:spcPts val="0"/>
              </a:spcBef>
            </a:pPr>
            <a:r>
              <a:rPr lang="en"/>
              <a:t>Impact on community</a:t>
            </a:r>
          </a:p>
          <a:p>
            <a:pPr indent="-228600" lvl="0" marL="457200" rtl="0">
              <a:spcBef>
                <a:spcPts val="0"/>
              </a:spcBef>
            </a:pPr>
            <a:r>
              <a:rPr lang="en"/>
              <a:t>Long-term goals</a:t>
            </a:r>
          </a:p>
        </p:txBody>
      </p:sp>
      <p:sp>
        <p:nvSpPr>
          <p:cNvPr id="173" name="Shape 173"/>
          <p:cNvSpPr txBox="1"/>
          <p:nvPr/>
        </p:nvSpPr>
        <p:spPr>
          <a:xfrm>
            <a:off x="4764250" y="1536700"/>
            <a:ext cx="4067999" cy="4555199"/>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2"/>
                </a:solidFill>
                <a:latin typeface="Proxima Nova"/>
                <a:ea typeface="Proxima Nova"/>
                <a:cs typeface="Proxima Nova"/>
                <a:sym typeface="Proxima Nova"/>
              </a:rPr>
              <a:t>Work with participants to create tools to measure effectiveness:</a:t>
            </a:r>
          </a:p>
          <a:p>
            <a:pPr lvl="0" rtl="0">
              <a:spcBef>
                <a:spcPts val="0"/>
              </a:spcBef>
              <a:buNone/>
            </a:pPr>
            <a:r>
              <a:t/>
            </a:r>
            <a:endParaRPr sz="1800">
              <a:solidFill>
                <a:schemeClr val="dk2"/>
              </a:solidFill>
              <a:latin typeface="Proxima Nova"/>
              <a:ea typeface="Proxima Nova"/>
              <a:cs typeface="Proxima Nova"/>
              <a:sym typeface="Proxima Nova"/>
            </a:endParaRPr>
          </a:p>
          <a:p>
            <a:pPr indent="-342900" lvl="0" marL="457200" rtl="0">
              <a:spcBef>
                <a:spcPts val="0"/>
              </a:spcBef>
              <a:buClr>
                <a:schemeClr val="dk2"/>
              </a:buClr>
              <a:buSzPct val="100000"/>
              <a:buFont typeface="Proxima Nova"/>
              <a:buChar char="●"/>
            </a:pPr>
            <a:r>
              <a:rPr lang="en" sz="1800">
                <a:solidFill>
                  <a:schemeClr val="dk2"/>
                </a:solidFill>
                <a:latin typeface="Proxima Nova"/>
                <a:ea typeface="Proxima Nova"/>
                <a:cs typeface="Proxima Nova"/>
                <a:sym typeface="Proxima Nova"/>
              </a:rPr>
              <a:t>Pre- and post-surveys</a:t>
            </a:r>
          </a:p>
          <a:p>
            <a:pPr indent="-342900" lvl="0" marL="457200" rtl="0">
              <a:spcBef>
                <a:spcPts val="0"/>
              </a:spcBef>
              <a:buClr>
                <a:schemeClr val="dk2"/>
              </a:buClr>
              <a:buSzPct val="100000"/>
              <a:buFont typeface="Proxima Nova"/>
              <a:buChar char="●"/>
            </a:pPr>
            <a:r>
              <a:rPr lang="en" sz="1800">
                <a:solidFill>
                  <a:schemeClr val="dk2"/>
                </a:solidFill>
                <a:latin typeface="Proxima Nova"/>
                <a:ea typeface="Proxima Nova"/>
                <a:cs typeface="Proxima Nova"/>
                <a:sym typeface="Proxima Nova"/>
              </a:rPr>
              <a:t>Conduct evaluations often</a:t>
            </a:r>
          </a:p>
          <a:p>
            <a:pPr indent="-342900" lvl="0" marL="457200" rtl="0">
              <a:spcBef>
                <a:spcPts val="0"/>
              </a:spcBef>
              <a:buClr>
                <a:schemeClr val="dk2"/>
              </a:buClr>
              <a:buSzPct val="100000"/>
              <a:buFont typeface="Proxima Nova"/>
              <a:buChar char="●"/>
            </a:pPr>
            <a:r>
              <a:rPr lang="en" sz="1800">
                <a:solidFill>
                  <a:schemeClr val="dk2"/>
                </a:solidFill>
                <a:latin typeface="Proxima Nova"/>
                <a:ea typeface="Proxima Nova"/>
                <a:cs typeface="Proxima Nova"/>
                <a:sym typeface="Proxima Nova"/>
              </a:rPr>
              <a:t>Redesign evaluation tools as needed</a:t>
            </a:r>
          </a:p>
          <a:p>
            <a:pPr indent="-342900" lvl="0" marL="457200" rtl="0">
              <a:spcBef>
                <a:spcPts val="0"/>
              </a:spcBef>
              <a:buClr>
                <a:schemeClr val="dk2"/>
              </a:buClr>
              <a:buSzPct val="100000"/>
              <a:buFont typeface="Proxima Nova"/>
              <a:buChar char="●"/>
            </a:pPr>
            <a:r>
              <a:rPr lang="en" sz="1800">
                <a:solidFill>
                  <a:schemeClr val="dk2"/>
                </a:solidFill>
                <a:latin typeface="Proxima Nova"/>
                <a:ea typeface="Proxima Nova"/>
                <a:cs typeface="Proxima Nova"/>
                <a:sym typeface="Proxima Nova"/>
              </a:rPr>
              <a:t>Respond and update programs</a:t>
            </a:r>
          </a:p>
          <a:p>
            <a:pPr indent="-342900" lvl="0" marL="457200" rtl="0">
              <a:spcBef>
                <a:spcPts val="0"/>
              </a:spcBef>
              <a:buClr>
                <a:schemeClr val="dk2"/>
              </a:buClr>
              <a:buSzPct val="100000"/>
              <a:buFont typeface="Proxima Nova"/>
              <a:buChar char="●"/>
            </a:pPr>
            <a:r>
              <a:rPr lang="en" sz="1800">
                <a:solidFill>
                  <a:schemeClr val="dk2"/>
                </a:solidFill>
                <a:latin typeface="Proxima Nova"/>
                <a:ea typeface="Proxima Nova"/>
                <a:cs typeface="Proxima Nova"/>
                <a:sym typeface="Proxima Nova"/>
              </a:rPr>
              <a:t>Share with stakeholders</a:t>
            </a:r>
          </a:p>
          <a:p>
            <a:pPr lvl="0" rtl="0">
              <a:spcBef>
                <a:spcPts val="0"/>
              </a:spcBef>
              <a:buNone/>
            </a:pPr>
            <a:r>
              <a:t/>
            </a:r>
            <a:endParaRPr sz="1800">
              <a:solidFill>
                <a:schemeClr val="dk2"/>
              </a:solidFill>
              <a:latin typeface="Proxima Nova"/>
              <a:ea typeface="Proxima Nova"/>
              <a:cs typeface="Proxima Nova"/>
              <a:sym typeface="Proxima Nova"/>
            </a:endParaRPr>
          </a:p>
          <a:p>
            <a:pPr lvl="0" rtl="0" algn="r">
              <a:spcBef>
                <a:spcPts val="0"/>
              </a:spcBef>
              <a:buNone/>
            </a:pPr>
            <a:r>
              <a:rPr lang="en" sz="1800">
                <a:solidFill>
                  <a:schemeClr val="dk2"/>
                </a:solidFill>
                <a:latin typeface="Proxima Nova"/>
                <a:ea typeface="Proxima Nova"/>
                <a:cs typeface="Proxima Nova"/>
                <a:sym typeface="Proxima Nova"/>
              </a:rPr>
              <a:t>-</a:t>
            </a:r>
            <a:r>
              <a:rPr lang="en" u="sng">
                <a:solidFill>
                  <a:schemeClr val="hlink"/>
                </a:solidFill>
                <a:latin typeface="Proxima Nova"/>
                <a:ea typeface="Proxima Nova"/>
                <a:cs typeface="Proxima Nova"/>
                <a:sym typeface="Proxima Nova"/>
                <a:hlinkClick r:id="rId3"/>
              </a:rPr>
              <a:t>YALSA’s Teen Programming Guidelines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idx="1" type="body"/>
          </p:nvPr>
        </p:nvSpPr>
        <p:spPr>
          <a:xfrm>
            <a:off x="319500" y="5644966"/>
            <a:ext cx="8445000" cy="798299"/>
          </a:xfrm>
          <a:prstGeom prst="rect">
            <a:avLst/>
          </a:prstGeom>
        </p:spPr>
        <p:txBody>
          <a:bodyPr anchorCtr="0" anchor="ctr" bIns="91425" lIns="91425" rIns="91425" tIns="91425">
            <a:noAutofit/>
          </a:bodyPr>
          <a:lstStyle/>
          <a:p>
            <a:pPr lvl="0">
              <a:lnSpc>
                <a:spcPct val="115000"/>
              </a:lnSpc>
              <a:spcBef>
                <a:spcPts val="0"/>
              </a:spcBef>
              <a:spcAft>
                <a:spcPts val="1600"/>
              </a:spcAft>
              <a:buNone/>
            </a:pPr>
            <a:r>
              <a:rPr lang="en" u="sng">
                <a:solidFill>
                  <a:schemeClr val="accent5"/>
                </a:solidFill>
                <a:hlinkClick r:id="rId3"/>
              </a:rPr>
              <a:t>Top 10 Ways Families Can Encourage Girls’ Interest in Computing</a:t>
            </a:r>
          </a:p>
        </p:txBody>
      </p:sp>
      <p:sp>
        <p:nvSpPr>
          <p:cNvPr id="179" name="Shape 179"/>
          <p:cNvSpPr txBox="1"/>
          <p:nvPr/>
        </p:nvSpPr>
        <p:spPr>
          <a:xfrm>
            <a:off x="319500" y="742033"/>
            <a:ext cx="7230900" cy="4047299"/>
          </a:xfrm>
          <a:prstGeom prst="rect">
            <a:avLst/>
          </a:prstGeom>
          <a:noFill/>
          <a:ln>
            <a:noFill/>
          </a:ln>
        </p:spPr>
        <p:txBody>
          <a:bodyPr anchorCtr="0" anchor="t" bIns="91425" lIns="91425" rIns="91425" tIns="91425">
            <a:noAutofit/>
          </a:bodyPr>
          <a:lstStyle/>
          <a:p>
            <a:pPr lvl="0" rtl="0" algn="just">
              <a:lnSpc>
                <a:spcPct val="115000"/>
              </a:lnSpc>
              <a:spcBef>
                <a:spcPts val="0"/>
              </a:spcBef>
              <a:spcAft>
                <a:spcPts val="1600"/>
              </a:spcAft>
              <a:buNone/>
            </a:pPr>
            <a:r>
              <a:rPr lang="en" sz="2400">
                <a:solidFill>
                  <a:schemeClr val="accent3"/>
                </a:solidFill>
                <a:latin typeface="Proxima Nova"/>
                <a:ea typeface="Proxima Nova"/>
                <a:cs typeface="Proxima Nova"/>
                <a:sym typeface="Proxima Nova"/>
              </a:rPr>
              <a:t>#5. Having a “growth mindset” means understanding that we are not born knowing how to do things, but instead </a:t>
            </a:r>
            <a:r>
              <a:rPr i="1" lang="en" sz="2400">
                <a:solidFill>
                  <a:schemeClr val="accent3"/>
                </a:solidFill>
                <a:latin typeface="Proxima Nova"/>
                <a:ea typeface="Proxima Nova"/>
                <a:cs typeface="Proxima Nova"/>
                <a:sym typeface="Proxima Nova"/>
              </a:rPr>
              <a:t>learn</a:t>
            </a:r>
            <a:r>
              <a:rPr lang="en" sz="2400">
                <a:solidFill>
                  <a:schemeClr val="accent3"/>
                </a:solidFill>
                <a:latin typeface="Proxima Nova"/>
                <a:ea typeface="Proxima Nova"/>
                <a:cs typeface="Proxima Nova"/>
                <a:sym typeface="Proxima Nova"/>
              </a:rPr>
              <a:t> how to do new things and improve our skills. Rather than saying, “You’re smart,” celebrate persistence by saying, “What did you learn from that project?” </a:t>
            </a:r>
            <a:r>
              <a:rPr b="1" lang="en" sz="2400">
                <a:solidFill>
                  <a:schemeClr val="accent3"/>
                </a:solidFill>
                <a:latin typeface="Proxima Nova"/>
                <a:ea typeface="Proxima Nova"/>
                <a:cs typeface="Proxima Nova"/>
                <a:sym typeface="Proxima Nova"/>
              </a:rPr>
              <a:t>Learning from mistakes is an important step in gaining new skills.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593366"/>
            <a:ext cx="8520599" cy="763500"/>
          </a:xfrm>
          <a:prstGeom prst="rect">
            <a:avLst/>
          </a:prstGeom>
        </p:spPr>
        <p:txBody>
          <a:bodyPr anchorCtr="0" anchor="t" bIns="91425" lIns="91425" rIns="91425" tIns="91425">
            <a:noAutofit/>
          </a:bodyPr>
          <a:lstStyle/>
          <a:p>
            <a:pPr lvl="0" rtl="0">
              <a:spcBef>
                <a:spcPts val="0"/>
              </a:spcBef>
              <a:buNone/>
            </a:pPr>
            <a:r>
              <a:rPr lang="en"/>
              <a:t>Use Others (re: don’t reinvent the wheel)</a:t>
            </a:r>
          </a:p>
          <a:p>
            <a:pPr lvl="0">
              <a:spcBef>
                <a:spcPts val="0"/>
              </a:spcBef>
              <a:buNone/>
            </a:pPr>
            <a:r>
              <a:t/>
            </a:r>
            <a:endParaRPr/>
          </a:p>
        </p:txBody>
      </p:sp>
      <p:sp>
        <p:nvSpPr>
          <p:cNvPr id="185" name="Shape 185"/>
          <p:cNvSpPr txBox="1"/>
          <p:nvPr>
            <p:ph idx="1" type="body"/>
          </p:nvPr>
        </p:nvSpPr>
        <p:spPr>
          <a:xfrm>
            <a:off x="311700" y="1536633"/>
            <a:ext cx="8520599" cy="5321099"/>
          </a:xfrm>
          <a:prstGeom prst="rect">
            <a:avLst/>
          </a:prstGeom>
        </p:spPr>
        <p:txBody>
          <a:bodyPr anchorCtr="0" anchor="t" bIns="91425" lIns="91425" rIns="91425" tIns="91425">
            <a:noAutofit/>
          </a:bodyPr>
          <a:lstStyle/>
          <a:p>
            <a:pPr indent="-228600" lvl="0" marL="457200" rtl="0">
              <a:spcBef>
                <a:spcPts val="0"/>
              </a:spcBef>
            </a:pPr>
            <a:r>
              <a:rPr lang="en"/>
              <a:t>San Jose Public Library (CA): </a:t>
            </a:r>
            <a:r>
              <a:rPr lang="en" u="sng">
                <a:solidFill>
                  <a:schemeClr val="hlink"/>
                </a:solidFill>
                <a:hlinkClick r:id="rId3"/>
              </a:rPr>
              <a:t>Girls Who Code</a:t>
            </a:r>
          </a:p>
          <a:p>
            <a:pPr indent="-228600" lvl="0" marL="457200" rtl="0">
              <a:spcBef>
                <a:spcPts val="0"/>
              </a:spcBef>
            </a:pPr>
            <a:r>
              <a:rPr lang="en"/>
              <a:t>Sunnyvale Public Library (CA): </a:t>
            </a:r>
            <a:r>
              <a:rPr lang="en" u="sng">
                <a:solidFill>
                  <a:schemeClr val="accent5"/>
                </a:solidFill>
                <a:hlinkClick r:id="rId4"/>
              </a:rPr>
              <a:t>Make-Her</a:t>
            </a:r>
          </a:p>
          <a:p>
            <a:pPr indent="-228600" lvl="0" marL="457200" rtl="0">
              <a:spcBef>
                <a:spcPts val="0"/>
              </a:spcBef>
            </a:pPr>
            <a:r>
              <a:rPr lang="en"/>
              <a:t>Kenwood Elementary School (IL): </a:t>
            </a:r>
            <a:r>
              <a:rPr lang="en" u="sng">
                <a:solidFill>
                  <a:schemeClr val="hlink"/>
                </a:solidFill>
                <a:hlinkClick r:id="rId5"/>
              </a:rPr>
              <a:t>Library Media Center blog</a:t>
            </a:r>
          </a:p>
          <a:p>
            <a:pPr indent="-228600" lvl="0" marL="457200" rtl="0">
              <a:spcBef>
                <a:spcPts val="0"/>
              </a:spcBef>
            </a:pPr>
            <a:r>
              <a:rPr lang="en"/>
              <a:t>The Urbana Free Library (IL): </a:t>
            </a:r>
            <a:r>
              <a:rPr lang="en" u="sng">
                <a:solidFill>
                  <a:schemeClr val="hlink"/>
                </a:solidFill>
                <a:hlinkClick r:id="rId6"/>
              </a:rPr>
              <a:t>Teen Open Lab</a:t>
            </a:r>
          </a:p>
          <a:p>
            <a:pPr indent="-228600" lvl="0" marL="457200" rtl="0">
              <a:spcBef>
                <a:spcPts val="0"/>
              </a:spcBef>
            </a:pPr>
            <a:r>
              <a:rPr lang="en"/>
              <a:t>Chicago Public Library (IL): </a:t>
            </a:r>
            <a:r>
              <a:rPr lang="en" u="sng">
                <a:solidFill>
                  <a:schemeClr val="hlink"/>
                </a:solidFill>
                <a:hlinkClick r:id="rId7"/>
              </a:rPr>
              <a:t>YOUmedia</a:t>
            </a:r>
            <a:r>
              <a:rPr lang="en">
                <a:solidFill>
                  <a:srgbClr val="000000"/>
                </a:solidFill>
              </a:rPr>
              <a:t> and </a:t>
            </a:r>
            <a:r>
              <a:rPr lang="en" u="sng">
                <a:solidFill>
                  <a:schemeClr val="hlink"/>
                </a:solidFill>
                <a:hlinkClick r:id="rId8"/>
              </a:rPr>
              <a:t>Maker Lab</a:t>
            </a:r>
          </a:p>
          <a:p>
            <a:pPr indent="-228600" lvl="0" marL="457200" rtl="0">
              <a:spcBef>
                <a:spcPts val="0"/>
              </a:spcBef>
            </a:pPr>
            <a:r>
              <a:rPr lang="en"/>
              <a:t>Skokie Public Library (IL): </a:t>
            </a:r>
            <a:r>
              <a:rPr lang="en" u="sng">
                <a:solidFill>
                  <a:schemeClr val="accent5"/>
                </a:solidFill>
                <a:hlinkClick r:id="rId9"/>
              </a:rPr>
              <a:t>Grrrls Code</a:t>
            </a:r>
          </a:p>
          <a:p>
            <a:pPr indent="-228600" lvl="0" marL="457200" rtl="0">
              <a:spcBef>
                <a:spcPts val="0"/>
              </a:spcBef>
            </a:pPr>
            <a:r>
              <a:rPr lang="en"/>
              <a:t>Clover Middle School (SC): </a:t>
            </a:r>
            <a:r>
              <a:rPr lang="en" u="sng">
                <a:solidFill>
                  <a:schemeClr val="hlink"/>
                </a:solidFill>
                <a:hlinkClick r:id="rId10"/>
              </a:rPr>
              <a:t>Makerspace</a:t>
            </a:r>
          </a:p>
          <a:p>
            <a:pPr indent="-228600" lvl="0" marL="457200" rtl="0">
              <a:spcBef>
                <a:spcPts val="0"/>
              </a:spcBef>
            </a:pPr>
            <a:r>
              <a:rPr lang="en" u="sng">
                <a:solidFill>
                  <a:schemeClr val="hlink"/>
                </a:solidFill>
                <a:hlinkClick r:id="rId11"/>
              </a:rPr>
              <a:t>Make South Bend</a:t>
            </a:r>
            <a:r>
              <a:rPr lang="en"/>
              <a:t> (IN): Female founder, “Chick-In-Charge”</a:t>
            </a:r>
          </a:p>
        </p:txBody>
      </p:sp>
      <p:sp>
        <p:nvSpPr>
          <p:cNvPr id="186" name="Shape 186"/>
          <p:cNvSpPr txBox="1"/>
          <p:nvPr/>
        </p:nvSpPr>
        <p:spPr>
          <a:xfrm>
            <a:off x="3701100" y="5098266"/>
            <a:ext cx="5131199" cy="1615199"/>
          </a:xfrm>
          <a:prstGeom prst="rect">
            <a:avLst/>
          </a:prstGeom>
          <a:noFill/>
          <a:ln>
            <a:noFill/>
          </a:ln>
        </p:spPr>
        <p:txBody>
          <a:bodyPr anchorCtr="0" anchor="t" bIns="91425" lIns="91425" rIns="91425" tIns="91425">
            <a:noAutofit/>
          </a:bodyPr>
          <a:lstStyle/>
          <a:p>
            <a:pPr lvl="0" rtl="0">
              <a:spcBef>
                <a:spcPts val="0"/>
              </a:spcBef>
              <a:buNone/>
            </a:pPr>
            <a:r>
              <a:rPr b="1" lang="en" sz="1800">
                <a:solidFill>
                  <a:schemeClr val="dk2"/>
                </a:solidFill>
                <a:latin typeface="Proxima Nova"/>
                <a:ea typeface="Proxima Nova"/>
                <a:cs typeface="Proxima Nova"/>
                <a:sym typeface="Proxima Nova"/>
              </a:rPr>
              <a:t>Local:</a:t>
            </a:r>
          </a:p>
          <a:p>
            <a:pPr lvl="0" rtl="0" algn="r">
              <a:spcBef>
                <a:spcPts val="0"/>
              </a:spcBef>
              <a:buNone/>
            </a:pPr>
            <a:r>
              <a:rPr lang="en" sz="1800" u="sng">
                <a:solidFill>
                  <a:schemeClr val="accent5"/>
                </a:solidFill>
                <a:latin typeface="Proxima Nova"/>
                <a:ea typeface="Proxima Nova"/>
                <a:cs typeface="Proxima Nova"/>
                <a:sym typeface="Proxima Nova"/>
                <a:hlinkClick r:id="rId12"/>
              </a:rPr>
              <a:t>NJ Makerspaces Project Contract Award Winners</a:t>
            </a:r>
          </a:p>
          <a:p>
            <a:pPr lvl="0" rtl="0" algn="r">
              <a:spcBef>
                <a:spcPts val="0"/>
              </a:spcBef>
              <a:buNone/>
            </a:pPr>
            <a:r>
              <a:rPr lang="en" sz="1800" u="sng">
                <a:solidFill>
                  <a:schemeClr val="accent5"/>
                </a:solidFill>
                <a:latin typeface="Proxima Nova"/>
                <a:ea typeface="Proxima Nova"/>
                <a:cs typeface="Proxima Nova"/>
                <a:sym typeface="Proxima Nova"/>
                <a:hlinkClick r:id="rId13"/>
              </a:rPr>
              <a:t>NJ Library Makers Toolkit Workshop</a:t>
            </a:r>
          </a:p>
          <a:p>
            <a:pPr lvl="0" rtl="0" algn="r">
              <a:spcBef>
                <a:spcPts val="0"/>
              </a:spcBef>
              <a:buNone/>
            </a:pPr>
            <a:r>
              <a:rPr lang="en" sz="1800" u="sng">
                <a:solidFill>
                  <a:schemeClr val="accent5"/>
                </a:solidFill>
                <a:latin typeface="Proxima Nova"/>
                <a:ea typeface="Proxima Nova"/>
                <a:cs typeface="Proxima Nova"/>
                <a:sym typeface="Proxima Nova"/>
                <a:hlinkClick r:id="rId14"/>
              </a:rPr>
              <a:t>NJ Makers Day</a:t>
            </a:r>
          </a:p>
          <a:p>
            <a:pPr lvl="0" rtl="0" algn="r">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593366"/>
            <a:ext cx="8520599" cy="763500"/>
          </a:xfrm>
          <a:prstGeom prst="rect">
            <a:avLst/>
          </a:prstGeom>
        </p:spPr>
        <p:txBody>
          <a:bodyPr anchorCtr="0" anchor="t" bIns="91425" lIns="91425" rIns="91425" tIns="91425">
            <a:noAutofit/>
          </a:bodyPr>
          <a:lstStyle/>
          <a:p>
            <a:pPr lvl="0">
              <a:spcBef>
                <a:spcPts val="0"/>
              </a:spcBef>
              <a:buNone/>
            </a:pPr>
            <a:r>
              <a:rPr lang="en"/>
              <a:t>Use Others (re: don’t reinvent the wheel)</a:t>
            </a:r>
          </a:p>
        </p:txBody>
      </p:sp>
      <p:sp>
        <p:nvSpPr>
          <p:cNvPr id="192" name="Shape 192"/>
          <p:cNvSpPr txBox="1"/>
          <p:nvPr>
            <p:ph idx="1" type="body"/>
          </p:nvPr>
        </p:nvSpPr>
        <p:spPr>
          <a:xfrm>
            <a:off x="311700" y="1536633"/>
            <a:ext cx="8520599" cy="5168700"/>
          </a:xfrm>
          <a:prstGeom prst="rect">
            <a:avLst/>
          </a:prstGeom>
        </p:spPr>
        <p:txBody>
          <a:bodyPr anchorCtr="0" anchor="t" bIns="91425" lIns="91425" rIns="91425" tIns="91425">
            <a:noAutofit/>
          </a:bodyPr>
          <a:lstStyle/>
          <a:p>
            <a:pPr indent="-342900" lvl="1" marL="914400" rtl="0">
              <a:spcBef>
                <a:spcPts val="0"/>
              </a:spcBef>
              <a:spcAft>
                <a:spcPts val="0"/>
              </a:spcAft>
              <a:buSzPct val="100000"/>
              <a:buChar char="○"/>
            </a:pPr>
            <a:r>
              <a:rPr lang="en" sz="1800" u="sng">
                <a:solidFill>
                  <a:schemeClr val="hlink"/>
                </a:solidFill>
                <a:hlinkClick r:id="rId3"/>
              </a:rPr>
              <a:t>Girls Who Code</a:t>
            </a:r>
          </a:p>
          <a:p>
            <a:pPr indent="-342900" lvl="1" marL="914400" rtl="0">
              <a:spcBef>
                <a:spcPts val="0"/>
              </a:spcBef>
              <a:spcAft>
                <a:spcPts val="0"/>
              </a:spcAft>
              <a:buSzPct val="100000"/>
              <a:buChar char="○"/>
            </a:pPr>
            <a:r>
              <a:rPr lang="en" sz="1800" u="sng">
                <a:solidFill>
                  <a:schemeClr val="hlink"/>
                </a:solidFill>
                <a:hlinkClick r:id="rId4"/>
              </a:rPr>
              <a:t>Black Girls Code</a:t>
            </a:r>
          </a:p>
          <a:p>
            <a:pPr indent="-342900" lvl="1" marL="914400" rtl="0">
              <a:spcBef>
                <a:spcPts val="0"/>
              </a:spcBef>
              <a:spcAft>
                <a:spcPts val="0"/>
              </a:spcAft>
              <a:buSzPct val="100000"/>
              <a:buChar char="○"/>
            </a:pPr>
            <a:r>
              <a:rPr lang="en" sz="1800" u="sng">
                <a:solidFill>
                  <a:schemeClr val="hlink"/>
                </a:solidFill>
                <a:hlinkClick r:id="rId5"/>
              </a:rPr>
              <a:t>Made with Code</a:t>
            </a:r>
          </a:p>
          <a:p>
            <a:pPr indent="-342900" lvl="1" marL="914400" rtl="0">
              <a:spcBef>
                <a:spcPts val="0"/>
              </a:spcBef>
              <a:spcAft>
                <a:spcPts val="0"/>
              </a:spcAft>
              <a:buSzPct val="100000"/>
              <a:buChar char="○"/>
            </a:pPr>
            <a:r>
              <a:rPr lang="en" sz="1800" u="sng">
                <a:solidFill>
                  <a:schemeClr val="hlink"/>
                </a:solidFill>
                <a:hlinkClick r:id="rId6"/>
              </a:rPr>
              <a:t>Hour of Code</a:t>
            </a:r>
          </a:p>
          <a:p>
            <a:pPr indent="0" lvl="0" marL="457200" rtl="0">
              <a:spcBef>
                <a:spcPts val="0"/>
              </a:spcBef>
              <a:spcAft>
                <a:spcPts val="0"/>
              </a:spcAft>
              <a:buNone/>
            </a:pPr>
            <a:r>
              <a:t/>
            </a:r>
            <a:endParaRPr sz="1800"/>
          </a:p>
          <a:p>
            <a:pPr indent="-342900" lvl="1" marL="914400" rtl="0">
              <a:spcBef>
                <a:spcPts val="0"/>
              </a:spcBef>
              <a:spcAft>
                <a:spcPts val="0"/>
              </a:spcAft>
              <a:buSzPct val="100000"/>
              <a:buChar char="○"/>
            </a:pPr>
            <a:r>
              <a:rPr lang="en" sz="1800" u="sng">
                <a:solidFill>
                  <a:schemeClr val="accent5"/>
                </a:solidFill>
                <a:hlinkClick r:id="rId7"/>
              </a:rPr>
              <a:t>Girlstart</a:t>
            </a:r>
          </a:p>
          <a:p>
            <a:pPr indent="-342900" lvl="1" marL="914400" rtl="0">
              <a:spcBef>
                <a:spcPts val="0"/>
              </a:spcBef>
              <a:spcAft>
                <a:spcPts val="0"/>
              </a:spcAft>
              <a:buSzPct val="100000"/>
              <a:buChar char="○"/>
            </a:pPr>
            <a:r>
              <a:rPr lang="en" sz="1800" u="sng">
                <a:solidFill>
                  <a:schemeClr val="hlink"/>
                </a:solidFill>
                <a:hlinkClick r:id="rId8"/>
              </a:rPr>
              <a:t>CompuGirls</a:t>
            </a:r>
          </a:p>
          <a:p>
            <a:pPr indent="-342900" lvl="1" marL="914400" rtl="0">
              <a:spcBef>
                <a:spcPts val="0"/>
              </a:spcBef>
              <a:spcAft>
                <a:spcPts val="0"/>
              </a:spcAft>
              <a:buSzPct val="100000"/>
              <a:buChar char="○"/>
            </a:pPr>
            <a:r>
              <a:rPr lang="en" sz="1800" u="sng">
                <a:solidFill>
                  <a:schemeClr val="hlink"/>
                </a:solidFill>
                <a:hlinkClick r:id="rId9"/>
              </a:rPr>
              <a:t>National Center for Women &amp; Informational Technology</a:t>
            </a:r>
          </a:p>
          <a:p>
            <a:pPr lvl="0" rtl="0">
              <a:spcBef>
                <a:spcPts val="0"/>
              </a:spcBef>
              <a:spcAft>
                <a:spcPts val="0"/>
              </a:spcAft>
              <a:buNone/>
            </a:pPr>
            <a:r>
              <a:t/>
            </a:r>
            <a:endParaRPr/>
          </a:p>
          <a:p>
            <a:pPr lvl="0" rtl="0">
              <a:spcBef>
                <a:spcPts val="0"/>
              </a:spcBef>
              <a:spcAft>
                <a:spcPts val="0"/>
              </a:spcAft>
              <a:buNone/>
            </a:pPr>
            <a:r>
              <a:t/>
            </a:r>
            <a:endParaRPr/>
          </a:p>
          <a:p>
            <a:pPr lvl="0" rtl="0">
              <a:spcBef>
                <a:spcPts val="0"/>
              </a:spcBef>
              <a:spcAft>
                <a:spcPts val="0"/>
              </a:spcAft>
              <a:buNone/>
            </a:pPr>
            <a:r>
              <a:t/>
            </a:r>
            <a:endParaRPr/>
          </a:p>
          <a:p>
            <a:pPr lvl="0" rtl="0">
              <a:spcBef>
                <a:spcPts val="0"/>
              </a:spcBef>
              <a:spcAft>
                <a:spcPts val="0"/>
              </a:spcAft>
              <a:buNone/>
            </a:pPr>
            <a:r>
              <a:t/>
            </a:r>
            <a:endParaRPr/>
          </a:p>
          <a:p>
            <a:pPr lvl="0">
              <a:spcBef>
                <a:spcPts val="0"/>
              </a:spcBef>
              <a:spcAft>
                <a:spcPts val="0"/>
              </a:spcAft>
              <a:buNone/>
            </a:pPr>
            <a:r>
              <a:rPr lang="en"/>
              <a:t>What other organizations can help provide programs and resources for your community?</a:t>
            </a:r>
          </a:p>
        </p:txBody>
      </p:sp>
      <p:sp>
        <p:nvSpPr>
          <p:cNvPr id="193" name="Shape 193"/>
          <p:cNvSpPr txBox="1"/>
          <p:nvPr/>
        </p:nvSpPr>
        <p:spPr>
          <a:xfrm>
            <a:off x="5345700" y="1883933"/>
            <a:ext cx="3486599" cy="2040300"/>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accent6"/>
                </a:solidFill>
                <a:highlight>
                  <a:srgbClr val="FFFFFF"/>
                </a:highlight>
                <a:latin typeface="Proxima Nova"/>
                <a:ea typeface="Proxima Nova"/>
                <a:cs typeface="Proxima Nova"/>
                <a:sym typeface="Proxima Nova"/>
              </a:rPr>
              <a:t>“</a:t>
            </a:r>
            <a:r>
              <a:rPr lang="en" sz="2400">
                <a:solidFill>
                  <a:schemeClr val="accent6"/>
                </a:solidFill>
                <a:highlight>
                  <a:srgbClr val="FFFFFF"/>
                </a:highlight>
                <a:latin typeface="Proxima Nova"/>
                <a:ea typeface="Proxima Nova"/>
                <a:cs typeface="Proxima Nova"/>
                <a:sym typeface="Proxima Nova"/>
              </a:rPr>
              <a:t>More girls tried computer science than in the last 70 years.”</a:t>
            </a:r>
          </a:p>
          <a:p>
            <a:pPr lvl="0" algn="r">
              <a:spcBef>
                <a:spcPts val="0"/>
              </a:spcBef>
              <a:buNone/>
            </a:pPr>
            <a:r>
              <a:rPr lang="en" sz="1200">
                <a:solidFill>
                  <a:schemeClr val="accent6"/>
                </a:solidFill>
                <a:highlight>
                  <a:srgbClr val="FFFFFF"/>
                </a:highlight>
                <a:latin typeface="Proxima Nova"/>
                <a:ea typeface="Proxima Nova"/>
                <a:cs typeface="Proxima Nova"/>
                <a:sym typeface="Proxima Nova"/>
              </a:rPr>
              <a:t>-Hour of Code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90250" y="701800"/>
            <a:ext cx="6244500" cy="5454299"/>
          </a:xfrm>
          <a:prstGeom prst="rect">
            <a:avLst/>
          </a:prstGeom>
        </p:spPr>
        <p:txBody>
          <a:bodyPr anchorCtr="0" anchor="ctr" bIns="91425" lIns="91425" rIns="91425" tIns="91425">
            <a:noAutofit/>
          </a:bodyPr>
          <a:lstStyle/>
          <a:p>
            <a:pPr lvl="0" rtl="0">
              <a:spcBef>
                <a:spcPts val="0"/>
              </a:spcBef>
              <a:buNone/>
            </a:pPr>
            <a:r>
              <a:rPr lang="en"/>
              <a:t>My favorite subject is…</a:t>
            </a:r>
          </a:p>
          <a:p>
            <a:pPr lvl="0" rtl="0">
              <a:spcBef>
                <a:spcPts val="0"/>
              </a:spcBef>
              <a:buNone/>
            </a:pPr>
            <a:r>
              <a:t/>
            </a:r>
            <a:endParaRPr/>
          </a:p>
          <a:p>
            <a:pPr indent="0" lvl="0" marL="2286000">
              <a:spcBef>
                <a:spcPts val="0"/>
              </a:spcBef>
              <a:buNone/>
            </a:pPr>
            <a:r>
              <a:rPr lang="en"/>
              <a:t> </a:t>
            </a:r>
          </a:p>
        </p:txBody>
      </p:sp>
      <p:sp>
        <p:nvSpPr>
          <p:cNvPr id="73" name="Shape 73"/>
          <p:cNvSpPr txBox="1"/>
          <p:nvPr/>
        </p:nvSpPr>
        <p:spPr>
          <a:xfrm>
            <a:off x="490250" y="4114666"/>
            <a:ext cx="6137700" cy="1497599"/>
          </a:xfrm>
          <a:prstGeom prst="rect">
            <a:avLst/>
          </a:prstGeom>
          <a:noFill/>
          <a:ln>
            <a:noFill/>
          </a:ln>
        </p:spPr>
        <p:txBody>
          <a:bodyPr anchorCtr="0" anchor="t" bIns="91425" lIns="91425" rIns="91425" tIns="91425">
            <a:noAutofit/>
          </a:bodyPr>
          <a:lstStyle/>
          <a:p>
            <a:pPr indent="0" lvl="0" marL="2286000" rtl="0">
              <a:spcBef>
                <a:spcPts val="0"/>
              </a:spcBef>
              <a:buNone/>
            </a:pPr>
            <a:r>
              <a:rPr lang="en" sz="4800">
                <a:solidFill>
                  <a:schemeClr val="lt1"/>
                </a:solidFill>
                <a:latin typeface="Alfa Slab One"/>
                <a:ea typeface="Alfa Slab One"/>
                <a:cs typeface="Alfa Slab One"/>
                <a:sym typeface="Alfa Slab One"/>
              </a:rPr>
              <a:t>Computers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274875" y="1358500"/>
            <a:ext cx="8114399" cy="5155500"/>
          </a:xfrm>
          <a:prstGeom prst="rect">
            <a:avLst/>
          </a:prstGeom>
        </p:spPr>
        <p:txBody>
          <a:bodyPr anchorCtr="0" anchor="b" bIns="91425" lIns="91425" rIns="91425" tIns="91425">
            <a:noAutofit/>
          </a:bodyPr>
          <a:lstStyle/>
          <a:p>
            <a:pPr lvl="0" rtl="0">
              <a:spcBef>
                <a:spcPts val="0"/>
              </a:spcBef>
              <a:buNone/>
            </a:pPr>
            <a:r>
              <a:rPr lang="en" sz="4800"/>
              <a:t>“It’s not really a question of what you’re good or bad at. It’s a question of what you want to learn.”</a:t>
            </a:r>
          </a:p>
          <a:p>
            <a:pPr lvl="0" algn="r">
              <a:spcBef>
                <a:spcPts val="0"/>
              </a:spcBef>
              <a:buNone/>
            </a:pPr>
            <a:r>
              <a:rPr lang="en" sz="1400"/>
              <a:t>Maddy Maxey, </a:t>
            </a:r>
            <a:r>
              <a:rPr lang="en" sz="1400" u="sng">
                <a:solidFill>
                  <a:schemeClr val="hlink"/>
                </a:solidFill>
                <a:hlinkClick r:id="rId3"/>
              </a:rPr>
              <a:t>Made with Code Mentor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593366"/>
            <a:ext cx="8520599" cy="763500"/>
          </a:xfrm>
          <a:prstGeom prst="rect">
            <a:avLst/>
          </a:prstGeom>
        </p:spPr>
        <p:txBody>
          <a:bodyPr anchorCtr="0" anchor="t" bIns="91425" lIns="91425" rIns="91425" tIns="91425">
            <a:noAutofit/>
          </a:bodyPr>
          <a:lstStyle/>
          <a:p>
            <a:pPr lvl="0">
              <a:spcBef>
                <a:spcPts val="0"/>
              </a:spcBef>
              <a:buNone/>
            </a:pPr>
            <a:r>
              <a:rPr lang="en"/>
              <a:t>Presentation Resources</a:t>
            </a:r>
          </a:p>
        </p:txBody>
      </p:sp>
      <p:sp>
        <p:nvSpPr>
          <p:cNvPr id="204" name="Shape 204"/>
          <p:cNvSpPr txBox="1"/>
          <p:nvPr>
            <p:ph idx="1" type="body"/>
          </p:nvPr>
        </p:nvSpPr>
        <p:spPr>
          <a:xfrm>
            <a:off x="311700" y="1536633"/>
            <a:ext cx="4255200" cy="4555199"/>
          </a:xfrm>
          <a:prstGeom prst="rect">
            <a:avLst/>
          </a:prstGeom>
        </p:spPr>
        <p:txBody>
          <a:bodyPr anchorCtr="0" anchor="t" bIns="91425" lIns="91425" rIns="91425" tIns="91425">
            <a:noAutofit/>
          </a:bodyPr>
          <a:lstStyle/>
          <a:p>
            <a:pPr indent="-304800" lvl="0" marL="457200" rtl="0">
              <a:spcBef>
                <a:spcPts val="0"/>
              </a:spcBef>
              <a:buSzPct val="100000"/>
            </a:pPr>
            <a:r>
              <a:rPr lang="en" sz="1200"/>
              <a:t>Makerspace: </a:t>
            </a:r>
            <a:r>
              <a:rPr lang="en" sz="1200" u="sng">
                <a:solidFill>
                  <a:schemeClr val="hlink"/>
                </a:solidFill>
                <a:hlinkClick r:id="rId3"/>
              </a:rPr>
              <a:t>http://spaces.makerspace.com/</a:t>
            </a:r>
          </a:p>
          <a:p>
            <a:pPr indent="-304800" lvl="0" marL="457200" rtl="0">
              <a:spcBef>
                <a:spcPts val="0"/>
              </a:spcBef>
              <a:buSzPct val="100000"/>
            </a:pPr>
            <a:r>
              <a:rPr lang="en" sz="1200"/>
              <a:t>Made in Baltimore: </a:t>
            </a:r>
            <a:r>
              <a:rPr lang="en" sz="1200" u="sng">
                <a:solidFill>
                  <a:schemeClr val="hlink"/>
                </a:solidFill>
                <a:hlinkClick r:id="rId4"/>
              </a:rPr>
              <a:t>http://makezine.com/2016/01/13/made-in-baltimore-what-kind-of-makerspace-to-build/</a:t>
            </a:r>
          </a:p>
          <a:p>
            <a:pPr indent="-304800" lvl="0" marL="457200" rtl="0">
              <a:spcBef>
                <a:spcPts val="0"/>
              </a:spcBef>
              <a:buSzPct val="100000"/>
            </a:pPr>
            <a:r>
              <a:rPr lang="en" sz="1200"/>
              <a:t>LibraryLinkNJ Makerspace Resources: </a:t>
            </a:r>
            <a:r>
              <a:rPr lang="en" sz="1200" u="sng">
                <a:solidFill>
                  <a:schemeClr val="hlink"/>
                </a:solidFill>
                <a:hlinkClick r:id="rId5"/>
              </a:rPr>
              <a:t>http://librarylinknj.org/projects/makerspaces#contract</a:t>
            </a:r>
          </a:p>
          <a:p>
            <a:pPr indent="-304800" lvl="0" marL="457200" rtl="0">
              <a:spcBef>
                <a:spcPts val="0"/>
              </a:spcBef>
              <a:buSzPct val="100000"/>
            </a:pPr>
            <a:r>
              <a:rPr lang="en" sz="1200"/>
              <a:t>U.S. Women &amp; Technology (2014): </a:t>
            </a:r>
            <a:r>
              <a:rPr lang="en" sz="1200" u="sng">
                <a:solidFill>
                  <a:schemeClr val="hlink"/>
                </a:solidFill>
                <a:hlinkClick r:id="rId6"/>
              </a:rPr>
              <a:t>https://www.ncwit.org/sites/default/files/resources/btn_04032015_web.pdf</a:t>
            </a:r>
          </a:p>
          <a:p>
            <a:pPr indent="-304800" lvl="0" marL="457200" rtl="0">
              <a:spcBef>
                <a:spcPts val="0"/>
              </a:spcBef>
              <a:buSzPct val="100000"/>
            </a:pPr>
            <a:r>
              <a:rPr lang="en" sz="1200"/>
              <a:t>Teaching Girls to Tinker: </a:t>
            </a:r>
            <a:r>
              <a:rPr lang="en" sz="1200" u="sng">
                <a:solidFill>
                  <a:schemeClr val="hlink"/>
                </a:solidFill>
                <a:hlinkClick r:id="rId7"/>
              </a:rPr>
              <a:t>http://www.edweek.org/ew/articles/2009/11/11/11damour.h29.html</a:t>
            </a:r>
          </a:p>
          <a:p>
            <a:pPr indent="-304800" lvl="0" marL="457200" rtl="0">
              <a:spcBef>
                <a:spcPts val="0"/>
              </a:spcBef>
              <a:buSzPct val="100000"/>
            </a:pPr>
            <a:r>
              <a:rPr lang="en" sz="1200"/>
              <a:t>Community Informatics Studio model: </a:t>
            </a:r>
            <a:r>
              <a:rPr lang="en" sz="1200" u="sng">
                <a:solidFill>
                  <a:schemeClr val="hlink"/>
                </a:solidFill>
                <a:hlinkClick r:id="rId8"/>
              </a:rPr>
              <a:t>http://prairienet.org/op/demystifying/de-mystifying-technology-workshop-for-families/design-rationale/</a:t>
            </a:r>
          </a:p>
          <a:p>
            <a:pPr indent="-304800" lvl="0" marL="457200">
              <a:spcBef>
                <a:spcPts val="0"/>
              </a:spcBef>
              <a:buSzPct val="100000"/>
            </a:pPr>
            <a:r>
              <a:rPr lang="en" sz="1200"/>
              <a:t>Kay Brocato, Stuio Based Learning: </a:t>
            </a:r>
            <a:r>
              <a:rPr lang="en" sz="1200" u="sng">
                <a:solidFill>
                  <a:schemeClr val="hlink"/>
                </a:solidFill>
                <a:hlinkClick r:id="rId9"/>
              </a:rPr>
              <a:t>http://ed602.weebly.com/uploads/3/2/6/7/3267407/studio_based_learning_in_higher_ed.pdf</a:t>
            </a:r>
            <a:r>
              <a:rPr lang="en" sz="1200"/>
              <a:t> </a:t>
            </a:r>
          </a:p>
        </p:txBody>
      </p:sp>
      <p:sp>
        <p:nvSpPr>
          <p:cNvPr id="205" name="Shape 205"/>
          <p:cNvSpPr txBox="1"/>
          <p:nvPr/>
        </p:nvSpPr>
        <p:spPr>
          <a:xfrm>
            <a:off x="4637250" y="1536566"/>
            <a:ext cx="4195499" cy="4555199"/>
          </a:xfrm>
          <a:prstGeom prst="rect">
            <a:avLst/>
          </a:prstGeom>
          <a:noFill/>
          <a:ln>
            <a:noFill/>
          </a:ln>
        </p:spPr>
        <p:txBody>
          <a:bodyPr anchorCtr="0" anchor="t" bIns="91425" lIns="91425" rIns="91425" tIns="91425">
            <a:noAutofit/>
          </a:bodyPr>
          <a:lstStyle/>
          <a:p>
            <a:pPr indent="-304800" lvl="0" marL="457200" rtl="0">
              <a:spcBef>
                <a:spcPts val="0"/>
              </a:spcBef>
              <a:buClr>
                <a:schemeClr val="dk2"/>
              </a:buClr>
              <a:buSzPct val="100000"/>
              <a:buFont typeface="Proxima Nova"/>
              <a:buChar char="●"/>
            </a:pPr>
            <a:r>
              <a:rPr lang="en" sz="1200">
                <a:solidFill>
                  <a:schemeClr val="dk2"/>
                </a:solidFill>
                <a:latin typeface="Proxima Nova"/>
                <a:ea typeface="Proxima Nova"/>
                <a:cs typeface="Proxima Nova"/>
                <a:sym typeface="Proxima Nova"/>
              </a:rPr>
              <a:t>Stoecker, Randy. </a:t>
            </a:r>
            <a:r>
              <a:rPr i="1" lang="en" sz="1200">
                <a:solidFill>
                  <a:schemeClr val="dk2"/>
                </a:solidFill>
                <a:latin typeface="Proxima Nova"/>
                <a:ea typeface="Proxima Nova"/>
                <a:cs typeface="Proxima Nova"/>
                <a:sym typeface="Proxima Nova"/>
              </a:rPr>
              <a:t>Research Methods for Community Change: A Project-based Approach</a:t>
            </a:r>
            <a:r>
              <a:rPr lang="en" sz="1200">
                <a:solidFill>
                  <a:schemeClr val="dk2"/>
                </a:solidFill>
                <a:latin typeface="Proxima Nova"/>
                <a:ea typeface="Proxima Nova"/>
                <a:cs typeface="Proxima Nova"/>
                <a:sym typeface="Proxima Nova"/>
              </a:rPr>
              <a:t>. Thousand Oaks: Sage Publications, 2005. Print.</a:t>
            </a:r>
          </a:p>
          <a:p>
            <a:pPr indent="-304800" lvl="0" marL="457200" rtl="0">
              <a:spcBef>
                <a:spcPts val="0"/>
              </a:spcBef>
              <a:buClr>
                <a:schemeClr val="dk2"/>
              </a:buClr>
              <a:buSzPct val="100000"/>
              <a:buFont typeface="Proxima Nova"/>
              <a:buChar char="●"/>
            </a:pPr>
            <a:r>
              <a:rPr lang="en" sz="1200">
                <a:solidFill>
                  <a:schemeClr val="dk2"/>
                </a:solidFill>
                <a:latin typeface="Proxima Nova"/>
                <a:ea typeface="Proxima Nova"/>
                <a:cs typeface="Proxima Nova"/>
                <a:sym typeface="Proxima Nova"/>
              </a:rPr>
              <a:t>Steinem, Gloria. </a:t>
            </a:r>
            <a:r>
              <a:rPr i="1" lang="en" sz="1200">
                <a:solidFill>
                  <a:schemeClr val="dk2"/>
                </a:solidFill>
                <a:latin typeface="Proxima Nova"/>
                <a:ea typeface="Proxima Nova"/>
                <a:cs typeface="Proxima Nova"/>
                <a:sym typeface="Proxima Nova"/>
              </a:rPr>
              <a:t>My Life On the Road</a:t>
            </a:r>
            <a:r>
              <a:rPr lang="en" sz="1200">
                <a:solidFill>
                  <a:schemeClr val="dk2"/>
                </a:solidFill>
                <a:latin typeface="Proxima Nova"/>
                <a:ea typeface="Proxima Nova"/>
                <a:cs typeface="Proxima Nova"/>
                <a:sym typeface="Proxima Nova"/>
              </a:rPr>
              <a:t>. First edition. New York: Random House, 2015.</a:t>
            </a:r>
          </a:p>
          <a:p>
            <a:pPr indent="-304800" lvl="0" marL="457200" rtl="0">
              <a:spcBef>
                <a:spcPts val="0"/>
              </a:spcBef>
              <a:buClr>
                <a:schemeClr val="dk2"/>
              </a:buClr>
              <a:buSzPct val="100000"/>
              <a:buFont typeface="Proxima Nova"/>
              <a:buChar char="●"/>
            </a:pPr>
            <a:r>
              <a:rPr lang="en" sz="1200">
                <a:solidFill>
                  <a:schemeClr val="dk2"/>
                </a:solidFill>
                <a:latin typeface="Proxima Nova"/>
                <a:ea typeface="Proxima Nova"/>
                <a:cs typeface="Proxima Nova"/>
                <a:sym typeface="Proxima Nova"/>
              </a:rPr>
              <a:t>YALSA’s Teen Space Guidelines: </a:t>
            </a:r>
            <a:r>
              <a:rPr lang="en" sz="1200" u="sng">
                <a:solidFill>
                  <a:schemeClr val="accent5"/>
                </a:solidFill>
                <a:latin typeface="Proxima Nova"/>
                <a:ea typeface="Proxima Nova"/>
                <a:cs typeface="Proxima Nova"/>
                <a:sym typeface="Proxima Nova"/>
                <a:hlinkClick r:id="rId10"/>
              </a:rPr>
              <a:t>http://www.ala.org/yalsa/guidelines/teenspaces</a:t>
            </a:r>
          </a:p>
          <a:p>
            <a:pPr indent="-304800" lvl="0" marL="457200" rtl="0">
              <a:spcBef>
                <a:spcPts val="0"/>
              </a:spcBef>
              <a:buClr>
                <a:schemeClr val="dk2"/>
              </a:buClr>
              <a:buSzPct val="100000"/>
              <a:buFont typeface="Proxima Nova"/>
              <a:buChar char="●"/>
            </a:pPr>
            <a:r>
              <a:rPr lang="en" sz="1200">
                <a:solidFill>
                  <a:schemeClr val="dk2"/>
                </a:solidFill>
                <a:latin typeface="Proxima Nova"/>
                <a:ea typeface="Proxima Nova"/>
                <a:cs typeface="Proxima Nova"/>
                <a:sym typeface="Proxima Nova"/>
              </a:rPr>
              <a:t>Center for Research on Girls: </a:t>
            </a:r>
            <a:r>
              <a:rPr lang="en" sz="1200" u="sng">
                <a:solidFill>
                  <a:schemeClr val="accent5"/>
                </a:solidFill>
                <a:latin typeface="Proxima Nova"/>
                <a:ea typeface="Proxima Nova"/>
                <a:cs typeface="Proxima Nova"/>
                <a:sym typeface="Proxima Nova"/>
                <a:hlinkClick r:id="rId11"/>
              </a:rPr>
              <a:t>http://www.ncgs.org/Pdfs/Resources/Collaboration.pdf</a:t>
            </a:r>
          </a:p>
          <a:p>
            <a:pPr indent="-304800" lvl="0" marL="457200" rtl="0">
              <a:spcBef>
                <a:spcPts val="0"/>
              </a:spcBef>
              <a:buClr>
                <a:schemeClr val="dk2"/>
              </a:buClr>
              <a:buSzPct val="100000"/>
              <a:buFont typeface="Proxima Nova"/>
              <a:buChar char="●"/>
            </a:pPr>
            <a:r>
              <a:rPr lang="en" sz="1200">
                <a:solidFill>
                  <a:schemeClr val="dk2"/>
                </a:solidFill>
                <a:latin typeface="Proxima Nova"/>
                <a:ea typeface="Proxima Nova"/>
                <a:cs typeface="Proxima Nova"/>
                <a:sym typeface="Proxima Nova"/>
              </a:rPr>
              <a:t>You may think you learn better in a certain way. You actually don’t: </a:t>
            </a:r>
            <a:r>
              <a:rPr lang="en" sz="1200" u="sng">
                <a:solidFill>
                  <a:schemeClr val="accent5"/>
                </a:solidFill>
                <a:latin typeface="Proxima Nova"/>
                <a:ea typeface="Proxima Nova"/>
                <a:cs typeface="Proxima Nova"/>
                <a:sym typeface="Proxima Nova"/>
                <a:hlinkClick r:id="rId12"/>
              </a:rPr>
              <a:t>http://qz.com/568617/you-may-think-you-learn-better-in-a-certain-way-you-actually-dont/</a:t>
            </a:r>
          </a:p>
          <a:p>
            <a:pPr indent="-304800" lvl="0" marL="457200" rtl="0">
              <a:spcBef>
                <a:spcPts val="0"/>
              </a:spcBef>
              <a:buClr>
                <a:schemeClr val="dk2"/>
              </a:buClr>
              <a:buSzPct val="100000"/>
              <a:buFont typeface="Proxima Nova"/>
              <a:buChar char="●"/>
            </a:pPr>
            <a:r>
              <a:rPr lang="en" sz="1200">
                <a:solidFill>
                  <a:schemeClr val="dk2"/>
                </a:solidFill>
                <a:latin typeface="Proxima Nova"/>
                <a:ea typeface="Proxima Nova"/>
                <a:cs typeface="Proxima Nova"/>
                <a:sym typeface="Proxima Nova"/>
              </a:rPr>
              <a:t>YALSA Teen Programming Guidelines: </a:t>
            </a:r>
            <a:r>
              <a:rPr lang="en" sz="1200" u="sng">
                <a:solidFill>
                  <a:schemeClr val="accent5"/>
                </a:solidFill>
                <a:latin typeface="Proxima Nova"/>
                <a:ea typeface="Proxima Nova"/>
                <a:cs typeface="Proxima Nova"/>
                <a:sym typeface="Proxima Nova"/>
                <a:hlinkClick r:id="rId13"/>
              </a:rPr>
              <a:t>http://www.ala.org/yalsa/sites/ala.org.yalsa/files/content/TeenProgramingGuidelines_2015_FINAL.pdf</a:t>
            </a:r>
          </a:p>
          <a:p>
            <a:pPr indent="-304800" lvl="0" marL="457200" rtl="0">
              <a:spcBef>
                <a:spcPts val="0"/>
              </a:spcBef>
              <a:buClr>
                <a:schemeClr val="dk2"/>
              </a:buClr>
              <a:buSzPct val="100000"/>
              <a:buFont typeface="Proxima Nova"/>
              <a:buChar char="●"/>
            </a:pPr>
            <a:r>
              <a:rPr lang="en" sz="1200">
                <a:solidFill>
                  <a:schemeClr val="dk2"/>
                </a:solidFill>
                <a:latin typeface="Proxima Nova"/>
                <a:ea typeface="Proxima Nova"/>
                <a:cs typeface="Proxima Nova"/>
                <a:sym typeface="Proxima Nova"/>
              </a:rPr>
              <a:t>Top 10 Ways Families Can Encourage Girls’ Interest in Computing: </a:t>
            </a:r>
            <a:r>
              <a:rPr lang="en" sz="1200" u="sng">
                <a:solidFill>
                  <a:schemeClr val="accent5"/>
                </a:solidFill>
                <a:latin typeface="Proxima Nova"/>
                <a:ea typeface="Proxima Nova"/>
                <a:cs typeface="Proxima Nova"/>
                <a:sym typeface="Proxima Nova"/>
                <a:hlinkClick r:id="rId14"/>
              </a:rPr>
              <a:t>https://www.ncwit.org/resources/top-10-ways-families-can-encourage-girls-interest-computing/top-10-ways-families-can</a:t>
            </a:r>
          </a:p>
          <a:p>
            <a:pPr indent="-304800" lvl="0" marL="457200" rtl="0">
              <a:spcBef>
                <a:spcPts val="0"/>
              </a:spcBef>
              <a:buClr>
                <a:schemeClr val="dk2"/>
              </a:buClr>
              <a:buSzPct val="100000"/>
              <a:buFont typeface="Proxima Nova"/>
              <a:buChar char="●"/>
            </a:pPr>
            <a:r>
              <a:rPr lang="en" sz="1200">
                <a:solidFill>
                  <a:schemeClr val="dk2"/>
                </a:solidFill>
                <a:latin typeface="Proxima Nova"/>
                <a:ea typeface="Proxima Nova"/>
                <a:cs typeface="Proxima Nova"/>
                <a:sym typeface="Proxima Nova"/>
              </a:rPr>
              <a:t>Made with Code Mentor: </a:t>
            </a:r>
            <a:r>
              <a:rPr lang="en" sz="1200" u="sng">
                <a:solidFill>
                  <a:schemeClr val="hlink"/>
                </a:solidFill>
                <a:latin typeface="Proxima Nova"/>
                <a:ea typeface="Proxima Nova"/>
                <a:cs typeface="Proxima Nova"/>
                <a:sym typeface="Proxima Nova"/>
                <a:hlinkClick r:id="rId15"/>
              </a:rPr>
              <a:t>https://www.madewithcode.com</a:t>
            </a:r>
            <a:r>
              <a:rPr lang="en" sz="1200">
                <a:solidFill>
                  <a:schemeClr val="dk2"/>
                </a:solidFill>
                <a:latin typeface="Proxima Nova"/>
                <a:ea typeface="Proxima Nova"/>
                <a:cs typeface="Proxima Nova"/>
                <a:sym typeface="Proxima Nova"/>
              </a:rPr>
              <a: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ctrTitle"/>
          </p:nvPr>
        </p:nvSpPr>
        <p:spPr>
          <a:xfrm>
            <a:off x="311700" y="965700"/>
            <a:ext cx="8520599" cy="2144700"/>
          </a:xfrm>
          <a:prstGeom prst="rect">
            <a:avLst/>
          </a:prstGeom>
        </p:spPr>
        <p:txBody>
          <a:bodyPr anchorCtr="0" anchor="b" bIns="91425" lIns="91425" rIns="91425" tIns="91425">
            <a:noAutofit/>
          </a:bodyPr>
          <a:lstStyle/>
          <a:p>
            <a:pPr lvl="0">
              <a:spcBef>
                <a:spcPts val="0"/>
              </a:spcBef>
              <a:buNone/>
            </a:pPr>
            <a:r>
              <a:rPr lang="en"/>
              <a:t>Casey McCoy</a:t>
            </a:r>
          </a:p>
        </p:txBody>
      </p:sp>
      <p:sp>
        <p:nvSpPr>
          <p:cNvPr id="211" name="Shape 211"/>
          <p:cNvSpPr txBox="1"/>
          <p:nvPr>
            <p:ph idx="1" type="subTitle"/>
          </p:nvPr>
        </p:nvSpPr>
        <p:spPr>
          <a:xfrm>
            <a:off x="311700" y="4221102"/>
            <a:ext cx="8520599" cy="1884000"/>
          </a:xfrm>
          <a:prstGeom prst="rect">
            <a:avLst/>
          </a:prstGeom>
        </p:spPr>
        <p:txBody>
          <a:bodyPr anchorCtr="0" anchor="t" bIns="91425" lIns="91425" rIns="91425" tIns="91425">
            <a:noAutofit/>
          </a:bodyPr>
          <a:lstStyle/>
          <a:p>
            <a:pPr lvl="0" rtl="0">
              <a:spcBef>
                <a:spcPts val="0"/>
              </a:spcBef>
              <a:buNone/>
            </a:pPr>
            <a:r>
              <a:rPr lang="en"/>
              <a:t>Twitter @CayMcCoy</a:t>
            </a:r>
          </a:p>
          <a:p>
            <a:pPr lvl="0" rtl="0">
              <a:spcBef>
                <a:spcPts val="0"/>
              </a:spcBef>
              <a:buNone/>
            </a:pPr>
            <a:r>
              <a:rPr lang="en"/>
              <a:t>camccoy90@gmail.com</a:t>
            </a:r>
          </a:p>
          <a:p>
            <a:pPr lvl="0">
              <a:spcBef>
                <a:spcPts val="0"/>
              </a:spcBef>
              <a:buNone/>
            </a:pPr>
            <a:r>
              <a:rPr b="1" lang="en">
                <a:solidFill>
                  <a:srgbClr val="1155CC"/>
                </a:solidFill>
                <a:highlight>
                  <a:srgbClr val="FFFFFF"/>
                </a:highlight>
                <a:hlinkClick r:id="rId3"/>
              </a:rPr>
              <a:t>http://caseyamccoy.wordpress.com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1" type="body"/>
          </p:nvPr>
        </p:nvSpPr>
        <p:spPr>
          <a:xfrm>
            <a:off x="287925" y="464333"/>
            <a:ext cx="3999899" cy="2954699"/>
          </a:xfrm>
          <a:prstGeom prst="rect">
            <a:avLst/>
          </a:prstGeom>
        </p:spPr>
        <p:txBody>
          <a:bodyPr anchorCtr="0" anchor="t" bIns="91425" lIns="91425" rIns="91425" tIns="91425">
            <a:noAutofit/>
          </a:bodyPr>
          <a:lstStyle/>
          <a:p>
            <a:pPr lvl="0" rtl="0">
              <a:spcBef>
                <a:spcPts val="0"/>
              </a:spcBef>
              <a:buNone/>
            </a:pPr>
            <a:r>
              <a:rPr lang="en" sz="3000">
                <a:solidFill>
                  <a:schemeClr val="dk1"/>
                </a:solidFill>
                <a:latin typeface="Alfa Slab One"/>
                <a:ea typeface="Alfa Slab One"/>
                <a:cs typeface="Alfa Slab One"/>
                <a:sym typeface="Alfa Slab One"/>
              </a:rPr>
              <a:t>“makerspaces are community centers with tools”</a:t>
            </a:r>
          </a:p>
          <a:p>
            <a:pPr lvl="0" rtl="0" algn="r">
              <a:spcBef>
                <a:spcPts val="0"/>
              </a:spcBef>
              <a:buNone/>
            </a:pPr>
            <a:r>
              <a:rPr lang="en" sz="1200">
                <a:solidFill>
                  <a:schemeClr val="dk1"/>
                </a:solidFill>
                <a:latin typeface="Alfa Slab One"/>
                <a:ea typeface="Alfa Slab One"/>
                <a:cs typeface="Alfa Slab One"/>
                <a:sym typeface="Alfa Slab One"/>
              </a:rPr>
              <a:t>-</a:t>
            </a:r>
            <a:r>
              <a:rPr lang="en" sz="1200" u="sng">
                <a:solidFill>
                  <a:schemeClr val="accent5"/>
                </a:solidFill>
                <a:latin typeface="Alfa Slab One"/>
                <a:ea typeface="Alfa Slab One"/>
                <a:cs typeface="Alfa Slab One"/>
                <a:sym typeface="Alfa Slab One"/>
                <a:hlinkClick r:id="rId3"/>
              </a:rPr>
              <a:t>Makerspace</a:t>
            </a:r>
          </a:p>
          <a:p>
            <a:pPr lvl="0">
              <a:spcBef>
                <a:spcPts val="0"/>
              </a:spcBef>
              <a:buNone/>
            </a:pPr>
            <a:r>
              <a:t/>
            </a:r>
            <a:endParaRPr/>
          </a:p>
        </p:txBody>
      </p:sp>
      <p:sp>
        <p:nvSpPr>
          <p:cNvPr id="79" name="Shape 79"/>
          <p:cNvSpPr txBox="1"/>
          <p:nvPr>
            <p:ph idx="2" type="body"/>
          </p:nvPr>
        </p:nvSpPr>
        <p:spPr>
          <a:xfrm>
            <a:off x="4770725" y="1151400"/>
            <a:ext cx="3999899" cy="4555199"/>
          </a:xfrm>
          <a:prstGeom prst="rect">
            <a:avLst/>
          </a:prstGeom>
        </p:spPr>
        <p:txBody>
          <a:bodyPr anchorCtr="0" anchor="t" bIns="91425" lIns="91425" rIns="91425" tIns="91425">
            <a:noAutofit/>
          </a:bodyPr>
          <a:lstStyle/>
          <a:p>
            <a:pPr lvl="0" rtl="0">
              <a:spcBef>
                <a:spcPts val="0"/>
              </a:spcBef>
              <a:buNone/>
            </a:pPr>
            <a:r>
              <a:t/>
            </a:r>
            <a:endParaRPr sz="3000">
              <a:solidFill>
                <a:schemeClr val="dk1"/>
              </a:solidFill>
              <a:highlight>
                <a:srgbClr val="FFFFFF"/>
              </a:highlight>
              <a:latin typeface="Alfa Slab One"/>
              <a:ea typeface="Alfa Slab One"/>
              <a:cs typeface="Alfa Slab One"/>
              <a:sym typeface="Alfa Slab One"/>
            </a:endParaRPr>
          </a:p>
          <a:p>
            <a:pPr lvl="0" rtl="0">
              <a:spcBef>
                <a:spcPts val="0"/>
              </a:spcBef>
              <a:buNone/>
            </a:pPr>
            <a:r>
              <a:rPr lang="en" sz="2400">
                <a:solidFill>
                  <a:schemeClr val="accent3"/>
                </a:solidFill>
                <a:highlight>
                  <a:srgbClr val="FFFFFF"/>
                </a:highlight>
                <a:latin typeface="Alfa Slab One"/>
                <a:ea typeface="Alfa Slab One"/>
                <a:cs typeface="Alfa Slab One"/>
                <a:sym typeface="Alfa Slab One"/>
              </a:rPr>
              <a:t>“The idea of a “makerspace” is a shaggy concept, encompassing a wide range of ideas and no foolproof recipes for success.”</a:t>
            </a:r>
          </a:p>
          <a:p>
            <a:pPr lvl="0" algn="r">
              <a:spcBef>
                <a:spcPts val="0"/>
              </a:spcBef>
              <a:buNone/>
            </a:pPr>
            <a:r>
              <a:rPr lang="en" sz="1200">
                <a:solidFill>
                  <a:schemeClr val="accent3"/>
                </a:solidFill>
                <a:highlight>
                  <a:srgbClr val="FFFFFF"/>
                </a:highlight>
                <a:latin typeface="Alfa Slab One"/>
                <a:ea typeface="Alfa Slab One"/>
                <a:cs typeface="Alfa Slab One"/>
                <a:sym typeface="Alfa Slab One"/>
              </a:rPr>
              <a:t>-</a:t>
            </a:r>
            <a:r>
              <a:rPr lang="en" sz="1200" u="sng">
                <a:solidFill>
                  <a:schemeClr val="hlink"/>
                </a:solidFill>
                <a:highlight>
                  <a:srgbClr val="FFFFFF"/>
                </a:highlight>
                <a:latin typeface="Alfa Slab One"/>
                <a:ea typeface="Alfa Slab One"/>
                <a:cs typeface="Alfa Slab One"/>
                <a:sym typeface="Alfa Slab One"/>
                <a:hlinkClick r:id="rId4"/>
              </a:rPr>
              <a:t>Made in Baltimore</a:t>
            </a:r>
          </a:p>
        </p:txBody>
      </p:sp>
      <p:sp>
        <p:nvSpPr>
          <p:cNvPr id="80" name="Shape 80"/>
          <p:cNvSpPr txBox="1"/>
          <p:nvPr/>
        </p:nvSpPr>
        <p:spPr>
          <a:xfrm>
            <a:off x="287925" y="3799000"/>
            <a:ext cx="3999899" cy="2483100"/>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dk2"/>
                </a:solidFill>
                <a:highlight>
                  <a:srgbClr val="FFFFFF"/>
                </a:highlight>
                <a:latin typeface="Alfa Slab One"/>
                <a:ea typeface="Alfa Slab One"/>
                <a:cs typeface="Alfa Slab One"/>
                <a:sym typeface="Alfa Slab One"/>
              </a:rPr>
              <a:t>“</a:t>
            </a:r>
            <a:r>
              <a:rPr lang="en" sz="1800">
                <a:solidFill>
                  <a:schemeClr val="dk2"/>
                </a:solidFill>
                <a:highlight>
                  <a:srgbClr val="FFFFFF"/>
                </a:highlight>
                <a:latin typeface="Alfa Slab One"/>
                <a:ea typeface="Alfa Slab One"/>
                <a:cs typeface="Alfa Slab One"/>
                <a:sym typeface="Alfa Slab One"/>
              </a:rPr>
              <a:t>The contemporary Makerspace is really about bringing people together to create something using digital or analog technology.”</a:t>
            </a:r>
          </a:p>
          <a:p>
            <a:pPr lvl="0" rtl="0" algn="r">
              <a:spcBef>
                <a:spcPts val="0"/>
              </a:spcBef>
              <a:buNone/>
            </a:pPr>
            <a:r>
              <a:t/>
            </a:r>
            <a:endParaRPr sz="1200">
              <a:solidFill>
                <a:schemeClr val="dk2"/>
              </a:solidFill>
              <a:highlight>
                <a:srgbClr val="FFFFFF"/>
              </a:highlight>
              <a:latin typeface="Alfa Slab One"/>
              <a:ea typeface="Alfa Slab One"/>
              <a:cs typeface="Alfa Slab One"/>
              <a:sym typeface="Alfa Slab One"/>
            </a:endParaRPr>
          </a:p>
          <a:p>
            <a:pPr lvl="0" algn="r">
              <a:spcBef>
                <a:spcPts val="0"/>
              </a:spcBef>
              <a:buNone/>
            </a:pPr>
            <a:r>
              <a:rPr lang="en" sz="1200">
                <a:solidFill>
                  <a:schemeClr val="dk2"/>
                </a:solidFill>
                <a:highlight>
                  <a:srgbClr val="FFFFFF"/>
                </a:highlight>
                <a:latin typeface="Alfa Slab One"/>
                <a:ea typeface="Alfa Slab One"/>
                <a:cs typeface="Alfa Slab One"/>
                <a:sym typeface="Alfa Slab One"/>
              </a:rPr>
              <a:t>-</a:t>
            </a:r>
            <a:r>
              <a:rPr lang="en" sz="1200" u="sng">
                <a:solidFill>
                  <a:schemeClr val="hlink"/>
                </a:solidFill>
                <a:highlight>
                  <a:srgbClr val="FFFFFF"/>
                </a:highlight>
                <a:latin typeface="Alfa Slab One"/>
                <a:ea typeface="Alfa Slab One"/>
                <a:cs typeface="Alfa Slab One"/>
                <a:sym typeface="Alfa Slab One"/>
                <a:hlinkClick r:id="rId5"/>
              </a:rPr>
              <a:t>LibraryLinkNJ</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pic>
        <p:nvPicPr>
          <p:cNvPr id="85" name="Shape 85"/>
          <p:cNvPicPr preferRelativeResize="0"/>
          <p:nvPr/>
        </p:nvPicPr>
        <p:blipFill rotWithShape="1">
          <a:blip r:embed="rId3">
            <a:alphaModFix/>
          </a:blip>
          <a:srcRect b="17189" l="0" r="0" t="28048"/>
          <a:stretch/>
        </p:blipFill>
        <p:spPr>
          <a:xfrm>
            <a:off x="2157027" y="0"/>
            <a:ext cx="4221294" cy="3940553"/>
          </a:xfrm>
          <a:prstGeom prst="rect">
            <a:avLst/>
          </a:prstGeom>
          <a:noFill/>
          <a:ln>
            <a:noFill/>
          </a:ln>
        </p:spPr>
      </p:pic>
      <p:pic>
        <p:nvPicPr>
          <p:cNvPr id="86" name="Shape 86"/>
          <p:cNvPicPr preferRelativeResize="0"/>
          <p:nvPr/>
        </p:nvPicPr>
        <p:blipFill rotWithShape="1">
          <a:blip r:embed="rId4">
            <a:alphaModFix/>
          </a:blip>
          <a:srcRect b="3596" l="5015" r="0" t="13724"/>
          <a:stretch/>
        </p:blipFill>
        <p:spPr>
          <a:xfrm>
            <a:off x="0" y="0"/>
            <a:ext cx="2731270" cy="4057649"/>
          </a:xfrm>
          <a:prstGeom prst="rect">
            <a:avLst/>
          </a:prstGeom>
          <a:noFill/>
          <a:ln>
            <a:noFill/>
          </a:ln>
        </p:spPr>
      </p:pic>
      <p:pic>
        <p:nvPicPr>
          <p:cNvPr id="87" name="Shape 87"/>
          <p:cNvPicPr preferRelativeResize="0"/>
          <p:nvPr/>
        </p:nvPicPr>
        <p:blipFill rotWithShape="1">
          <a:blip r:embed="rId5">
            <a:alphaModFix/>
          </a:blip>
          <a:srcRect b="18956" l="0" r="0" t="0"/>
          <a:stretch/>
        </p:blipFill>
        <p:spPr>
          <a:xfrm>
            <a:off x="5942125" y="-1"/>
            <a:ext cx="3201873" cy="4428782"/>
          </a:xfrm>
          <a:prstGeom prst="rect">
            <a:avLst/>
          </a:prstGeom>
          <a:noFill/>
          <a:ln>
            <a:noFill/>
          </a:ln>
        </p:spPr>
      </p:pic>
      <p:pic>
        <p:nvPicPr>
          <p:cNvPr id="88" name="Shape 88"/>
          <p:cNvPicPr preferRelativeResize="0"/>
          <p:nvPr/>
        </p:nvPicPr>
        <p:blipFill rotWithShape="1">
          <a:blip r:embed="rId6">
            <a:alphaModFix/>
          </a:blip>
          <a:srcRect b="0" l="0" r="5651" t="7842"/>
          <a:stretch/>
        </p:blipFill>
        <p:spPr>
          <a:xfrm>
            <a:off x="5942125" y="3855733"/>
            <a:ext cx="3201871" cy="3002264"/>
          </a:xfrm>
          <a:prstGeom prst="rect">
            <a:avLst/>
          </a:prstGeom>
          <a:noFill/>
          <a:ln>
            <a:noFill/>
          </a:ln>
        </p:spPr>
      </p:pic>
      <p:pic>
        <p:nvPicPr>
          <p:cNvPr id="89" name="Shape 89"/>
          <p:cNvPicPr preferRelativeResize="0"/>
          <p:nvPr/>
        </p:nvPicPr>
        <p:blipFill rotWithShape="1">
          <a:blip r:embed="rId7">
            <a:alphaModFix/>
          </a:blip>
          <a:srcRect b="0" l="25121" r="0" t="14376"/>
          <a:stretch/>
        </p:blipFill>
        <p:spPr>
          <a:xfrm>
            <a:off x="3733800" y="3124200"/>
            <a:ext cx="2208322" cy="3733803"/>
          </a:xfrm>
          <a:prstGeom prst="rect">
            <a:avLst/>
          </a:prstGeom>
          <a:noFill/>
          <a:ln>
            <a:noFill/>
          </a:ln>
        </p:spPr>
      </p:pic>
      <p:pic>
        <p:nvPicPr>
          <p:cNvPr id="90" name="Shape 90"/>
          <p:cNvPicPr preferRelativeResize="0"/>
          <p:nvPr/>
        </p:nvPicPr>
        <p:blipFill>
          <a:blip r:embed="rId8">
            <a:alphaModFix/>
          </a:blip>
          <a:stretch>
            <a:fillRect/>
          </a:stretch>
        </p:blipFill>
        <p:spPr>
          <a:xfrm>
            <a:off x="0" y="3940550"/>
            <a:ext cx="3889933" cy="29174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2886100" y="0"/>
            <a:ext cx="3695575" cy="3695575"/>
          </a:xfrm>
          <a:prstGeom prst="rect">
            <a:avLst/>
          </a:prstGeom>
          <a:noFill/>
          <a:ln>
            <a:noFill/>
          </a:ln>
        </p:spPr>
      </p:pic>
      <p:pic>
        <p:nvPicPr>
          <p:cNvPr id="96" name="Shape 96"/>
          <p:cNvPicPr preferRelativeResize="0"/>
          <p:nvPr/>
        </p:nvPicPr>
        <p:blipFill rotWithShape="1">
          <a:blip r:embed="rId4">
            <a:alphaModFix/>
          </a:blip>
          <a:srcRect b="0" l="0" r="0" t="21241"/>
          <a:stretch/>
        </p:blipFill>
        <p:spPr>
          <a:xfrm>
            <a:off x="0" y="0"/>
            <a:ext cx="3077625" cy="4309124"/>
          </a:xfrm>
          <a:prstGeom prst="rect">
            <a:avLst/>
          </a:prstGeom>
          <a:noFill/>
          <a:ln>
            <a:noFill/>
          </a:ln>
        </p:spPr>
      </p:pic>
      <p:pic>
        <p:nvPicPr>
          <p:cNvPr id="97" name="Shape 97"/>
          <p:cNvPicPr preferRelativeResize="0"/>
          <p:nvPr/>
        </p:nvPicPr>
        <p:blipFill>
          <a:blip r:embed="rId5">
            <a:alphaModFix/>
          </a:blip>
          <a:stretch>
            <a:fillRect/>
          </a:stretch>
        </p:blipFill>
        <p:spPr>
          <a:xfrm>
            <a:off x="0" y="4240824"/>
            <a:ext cx="3489574" cy="2617175"/>
          </a:xfrm>
          <a:prstGeom prst="rect">
            <a:avLst/>
          </a:prstGeom>
          <a:noFill/>
          <a:ln>
            <a:noFill/>
          </a:ln>
        </p:spPr>
      </p:pic>
      <p:pic>
        <p:nvPicPr>
          <p:cNvPr id="98" name="Shape 98"/>
          <p:cNvPicPr preferRelativeResize="0"/>
          <p:nvPr/>
        </p:nvPicPr>
        <p:blipFill>
          <a:blip r:embed="rId6">
            <a:alphaModFix/>
          </a:blip>
          <a:stretch>
            <a:fillRect/>
          </a:stretch>
        </p:blipFill>
        <p:spPr>
          <a:xfrm>
            <a:off x="2699797" y="3695575"/>
            <a:ext cx="4216546" cy="3162424"/>
          </a:xfrm>
          <a:prstGeom prst="rect">
            <a:avLst/>
          </a:prstGeom>
          <a:noFill/>
          <a:ln>
            <a:noFill/>
          </a:ln>
        </p:spPr>
      </p:pic>
      <p:pic>
        <p:nvPicPr>
          <p:cNvPr id="99" name="Shape 99"/>
          <p:cNvPicPr preferRelativeResize="0"/>
          <p:nvPr/>
        </p:nvPicPr>
        <p:blipFill>
          <a:blip r:embed="rId7">
            <a:alphaModFix/>
          </a:blip>
          <a:stretch>
            <a:fillRect/>
          </a:stretch>
        </p:blipFill>
        <p:spPr>
          <a:xfrm>
            <a:off x="6015050" y="0"/>
            <a:ext cx="3128947" cy="685799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90250" y="701800"/>
            <a:ext cx="5683800" cy="5454299"/>
          </a:xfrm>
          <a:prstGeom prst="rect">
            <a:avLst/>
          </a:prstGeom>
        </p:spPr>
        <p:txBody>
          <a:bodyPr anchorCtr="0" anchor="ctr" bIns="91425" lIns="91425" rIns="91425" tIns="91425">
            <a:noAutofit/>
          </a:bodyPr>
          <a:lstStyle/>
          <a:p>
            <a:pPr lvl="0">
              <a:spcBef>
                <a:spcPts val="0"/>
              </a:spcBef>
              <a:buNone/>
            </a:pPr>
            <a:r>
              <a:rPr lang="en"/>
              <a:t>But why focus on girls and people of color?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19033"/>
            <a:ext cx="8520599" cy="763500"/>
          </a:xfrm>
          <a:prstGeom prst="rect">
            <a:avLst/>
          </a:prstGeom>
        </p:spPr>
        <p:txBody>
          <a:bodyPr anchorCtr="0" anchor="t" bIns="91425" lIns="91425" rIns="91425" tIns="91425">
            <a:noAutofit/>
          </a:bodyPr>
          <a:lstStyle/>
          <a:p>
            <a:pPr lvl="0" algn="ctr">
              <a:spcBef>
                <a:spcPts val="0"/>
              </a:spcBef>
              <a:buNone/>
            </a:pPr>
            <a:r>
              <a:rPr lang="en"/>
              <a:t>U.S. Women &amp; Technology (2014)</a:t>
            </a:r>
          </a:p>
        </p:txBody>
      </p:sp>
      <p:graphicFrame>
        <p:nvGraphicFramePr>
          <p:cNvPr id="110" name="Shape 110"/>
          <p:cNvGraphicFramePr/>
          <p:nvPr/>
        </p:nvGraphicFramePr>
        <p:xfrm>
          <a:off x="5437350" y="1448666"/>
          <a:ext cx="3000000" cy="3000000"/>
        </p:xfrm>
        <a:graphic>
          <a:graphicData uri="http://schemas.openxmlformats.org/drawingml/2006/table">
            <a:tbl>
              <a:tblPr>
                <a:noFill/>
                <a:tableStyleId>{279442BA-1045-4FEF-890F-C1508D23AC65}</a:tableStyleId>
              </a:tblPr>
              <a:tblGrid>
                <a:gridCol w="3391800"/>
              </a:tblGrid>
              <a:tr h="508000">
                <a:tc>
                  <a:txBody>
                    <a:bodyPr>
                      <a:noAutofit/>
                    </a:bodyPr>
                    <a:lstStyle/>
                    <a:p>
                      <a:pPr lvl="0">
                        <a:spcBef>
                          <a:spcPts val="0"/>
                        </a:spcBef>
                        <a:buNone/>
                      </a:pPr>
                      <a:r>
                        <a:rPr lang="en" sz="3200">
                          <a:latin typeface="Proxima Nova"/>
                          <a:ea typeface="Proxima Nova"/>
                          <a:cs typeface="Proxima Nova"/>
                          <a:sym typeface="Proxima Nova"/>
                        </a:rPr>
                        <a:t>57%</a:t>
                      </a:r>
                      <a:r>
                        <a:rPr lang="en" sz="1900">
                          <a:latin typeface="Proxima Nova"/>
                          <a:ea typeface="Proxima Nova"/>
                          <a:cs typeface="Proxima Nova"/>
                          <a:sym typeface="Proxima Nova"/>
                        </a:rPr>
                        <a:t> of professional occupations</a:t>
                      </a:r>
                    </a:p>
                  </a:txBody>
                  <a:tcPr marT="121900" marB="121900"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508000">
                <a:tc>
                  <a:txBody>
                    <a:bodyPr>
                      <a:noAutofit/>
                    </a:bodyPr>
                    <a:lstStyle/>
                    <a:p>
                      <a:pPr lvl="0">
                        <a:spcBef>
                          <a:spcPts val="0"/>
                        </a:spcBef>
                        <a:buNone/>
                      </a:pPr>
                      <a:r>
                        <a:rPr lang="en" sz="3200">
                          <a:latin typeface="Proxima Nova"/>
                          <a:ea typeface="Proxima Nova"/>
                          <a:cs typeface="Proxima Nova"/>
                          <a:sym typeface="Proxima Nova"/>
                        </a:rPr>
                        <a:t>26% </a:t>
                      </a:r>
                      <a:r>
                        <a:rPr lang="en" sz="1900">
                          <a:latin typeface="Proxima Nova"/>
                          <a:ea typeface="Proxima Nova"/>
                          <a:cs typeface="Proxima Nova"/>
                          <a:sym typeface="Proxima Nova"/>
                        </a:rPr>
                        <a:t>of professional computing occupations</a:t>
                      </a:r>
                    </a:p>
                  </a:txBody>
                  <a:tcPr marT="121900" marB="121900"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508000">
                <a:tc>
                  <a:txBody>
                    <a:bodyPr>
                      <a:noAutofit/>
                    </a:bodyPr>
                    <a:lstStyle/>
                    <a:p>
                      <a:pPr lvl="0">
                        <a:spcBef>
                          <a:spcPts val="0"/>
                        </a:spcBef>
                        <a:buNone/>
                      </a:pPr>
                      <a:r>
                        <a:rPr lang="en" sz="3200">
                          <a:latin typeface="Proxima Nova"/>
                          <a:ea typeface="Proxima Nova"/>
                          <a:cs typeface="Proxima Nova"/>
                          <a:sym typeface="Proxima Nova"/>
                        </a:rPr>
                        <a:t>6% </a:t>
                      </a:r>
                      <a:r>
                        <a:rPr lang="en" sz="1900">
                          <a:latin typeface="Proxima Nova"/>
                          <a:ea typeface="Proxima Nova"/>
                          <a:cs typeface="Proxima Nova"/>
                          <a:sym typeface="Proxima Nova"/>
                        </a:rPr>
                        <a:t>of corporate Chief Information Officer positions</a:t>
                      </a:r>
                    </a:p>
                  </a:txBody>
                  <a:tcPr marT="121900" marB="121900"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graphicFrame>
        <p:nvGraphicFramePr>
          <p:cNvPr id="111" name="Shape 111"/>
          <p:cNvGraphicFramePr/>
          <p:nvPr/>
        </p:nvGraphicFramePr>
        <p:xfrm>
          <a:off x="311650" y="1588366"/>
          <a:ext cx="3000000" cy="3000000"/>
        </p:xfrm>
        <a:graphic>
          <a:graphicData uri="http://schemas.openxmlformats.org/drawingml/2006/table">
            <a:tbl>
              <a:tblPr>
                <a:noFill/>
                <a:tableStyleId>{279442BA-1045-4FEF-890F-C1508D23AC65}</a:tableStyleId>
              </a:tblPr>
              <a:tblGrid>
                <a:gridCol w="3398175"/>
              </a:tblGrid>
              <a:tr h="508000">
                <a:tc>
                  <a:txBody>
                    <a:bodyPr>
                      <a:noAutofit/>
                    </a:bodyPr>
                    <a:lstStyle/>
                    <a:p>
                      <a:pPr lvl="0">
                        <a:spcBef>
                          <a:spcPts val="0"/>
                        </a:spcBef>
                        <a:buNone/>
                      </a:pPr>
                      <a:r>
                        <a:rPr lang="en" sz="3200">
                          <a:latin typeface="Proxima Nova"/>
                          <a:ea typeface="Proxima Nova"/>
                          <a:cs typeface="Proxima Nova"/>
                          <a:sym typeface="Proxima Nova"/>
                        </a:rPr>
                        <a:t>56%</a:t>
                      </a:r>
                      <a:r>
                        <a:rPr lang="en" sz="1900">
                          <a:latin typeface="Proxima Nova"/>
                          <a:ea typeface="Proxima Nova"/>
                          <a:cs typeface="Proxima Nova"/>
                          <a:sym typeface="Proxima Nova"/>
                        </a:rPr>
                        <a:t> of AP test-takers</a:t>
                      </a:r>
                    </a:p>
                  </a:txBody>
                  <a:tcPr marT="121900" marB="121900"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508000">
                <a:tc>
                  <a:txBody>
                    <a:bodyPr>
                      <a:noAutofit/>
                    </a:bodyPr>
                    <a:lstStyle/>
                    <a:p>
                      <a:pPr lvl="0">
                        <a:spcBef>
                          <a:spcPts val="0"/>
                        </a:spcBef>
                        <a:buNone/>
                      </a:pPr>
                      <a:r>
                        <a:rPr lang="en" sz="3200">
                          <a:latin typeface="Proxima Nova"/>
                          <a:ea typeface="Proxima Nova"/>
                          <a:cs typeface="Proxima Nova"/>
                          <a:sym typeface="Proxima Nova"/>
                        </a:rPr>
                        <a:t>47% </a:t>
                      </a:r>
                      <a:r>
                        <a:rPr lang="en" sz="1900">
                          <a:latin typeface="Proxima Nova"/>
                          <a:ea typeface="Proxima Nova"/>
                          <a:cs typeface="Proxima Nova"/>
                          <a:sym typeface="Proxima Nova"/>
                        </a:rPr>
                        <a:t>of AP Calculus test-takers</a:t>
                      </a:r>
                    </a:p>
                  </a:txBody>
                  <a:tcPr marT="121900" marB="121900"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508000">
                <a:tc>
                  <a:txBody>
                    <a:bodyPr>
                      <a:noAutofit/>
                    </a:bodyPr>
                    <a:lstStyle/>
                    <a:p>
                      <a:pPr lvl="0">
                        <a:spcBef>
                          <a:spcPts val="0"/>
                        </a:spcBef>
                        <a:buNone/>
                      </a:pPr>
                      <a:r>
                        <a:rPr lang="en" sz="3200">
                          <a:latin typeface="Proxima Nova"/>
                          <a:ea typeface="Proxima Nova"/>
                          <a:cs typeface="Proxima Nova"/>
                          <a:sym typeface="Proxima Nova"/>
                        </a:rPr>
                        <a:t>20% </a:t>
                      </a:r>
                      <a:r>
                        <a:rPr lang="en" sz="1900">
                          <a:latin typeface="Proxima Nova"/>
                          <a:ea typeface="Proxima Nova"/>
                          <a:cs typeface="Proxima Nova"/>
                          <a:sym typeface="Proxima Nova"/>
                        </a:rPr>
                        <a:t>of AP Computer Science test-takers</a:t>
                      </a:r>
                    </a:p>
                  </a:txBody>
                  <a:tcPr marT="121900" marB="121900"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112" name="Shape 112"/>
          <p:cNvSpPr txBox="1"/>
          <p:nvPr/>
        </p:nvSpPr>
        <p:spPr>
          <a:xfrm>
            <a:off x="1028700" y="4552683"/>
            <a:ext cx="7086600" cy="619499"/>
          </a:xfrm>
          <a:prstGeom prst="rect">
            <a:avLst/>
          </a:prstGeom>
          <a:noFill/>
          <a:ln>
            <a:noFill/>
          </a:ln>
        </p:spPr>
        <p:txBody>
          <a:bodyPr anchorCtr="0" anchor="t" bIns="91425" lIns="91425" rIns="91425" tIns="91425">
            <a:noAutofit/>
          </a:bodyPr>
          <a:lstStyle/>
          <a:p>
            <a:pPr lvl="0" algn="ctr">
              <a:spcBef>
                <a:spcPts val="0"/>
              </a:spcBef>
              <a:buNone/>
            </a:pPr>
            <a:r>
              <a:rPr lang="en" sz="2400">
                <a:solidFill>
                  <a:schemeClr val="accent3"/>
                </a:solidFill>
                <a:latin typeface="Alfa Slab One"/>
                <a:ea typeface="Alfa Slab One"/>
                <a:cs typeface="Alfa Slab One"/>
                <a:sym typeface="Alfa Slab One"/>
              </a:rPr>
              <a:t>57% of 2013 bachelor’s degree recipients</a:t>
            </a:r>
          </a:p>
        </p:txBody>
      </p:sp>
      <p:sp>
        <p:nvSpPr>
          <p:cNvPr id="113" name="Shape 113"/>
          <p:cNvSpPr txBox="1"/>
          <p:nvPr/>
        </p:nvSpPr>
        <p:spPr>
          <a:xfrm>
            <a:off x="311700" y="5454366"/>
            <a:ext cx="3398099" cy="909600"/>
          </a:xfrm>
          <a:prstGeom prst="rect">
            <a:avLst/>
          </a:prstGeom>
          <a:noFill/>
          <a:ln>
            <a:noFill/>
          </a:ln>
        </p:spPr>
        <p:txBody>
          <a:bodyPr anchorCtr="0" anchor="t" bIns="91425" lIns="91425" rIns="91425" tIns="91425">
            <a:noAutofit/>
          </a:bodyPr>
          <a:lstStyle/>
          <a:p>
            <a:pPr lvl="0" algn="ctr">
              <a:spcBef>
                <a:spcPts val="0"/>
              </a:spcBef>
              <a:buNone/>
            </a:pPr>
            <a:r>
              <a:rPr lang="en" sz="2400">
                <a:latin typeface="Proxima Nova"/>
                <a:ea typeface="Proxima Nova"/>
                <a:cs typeface="Proxima Nova"/>
                <a:sym typeface="Proxima Nova"/>
              </a:rPr>
              <a:t>18%</a:t>
            </a:r>
            <a:r>
              <a:rPr lang="en">
                <a:latin typeface="Proxima Nova"/>
                <a:ea typeface="Proxima Nova"/>
                <a:cs typeface="Proxima Nova"/>
                <a:sym typeface="Proxima Nova"/>
              </a:rPr>
              <a:t> of 2013 Computer and Information Sciences bachelor’s degree recipients</a:t>
            </a:r>
          </a:p>
        </p:txBody>
      </p:sp>
      <p:sp>
        <p:nvSpPr>
          <p:cNvPr id="114" name="Shape 114"/>
          <p:cNvSpPr txBox="1"/>
          <p:nvPr/>
        </p:nvSpPr>
        <p:spPr>
          <a:xfrm>
            <a:off x="4151237" y="5527366"/>
            <a:ext cx="841499" cy="763500"/>
          </a:xfrm>
          <a:prstGeom prst="rect">
            <a:avLst/>
          </a:prstGeom>
          <a:noFill/>
          <a:ln>
            <a:noFill/>
          </a:ln>
        </p:spPr>
        <p:txBody>
          <a:bodyPr anchorCtr="0" anchor="t" bIns="91425" lIns="91425" rIns="91425" tIns="91425">
            <a:noAutofit/>
          </a:bodyPr>
          <a:lstStyle/>
          <a:p>
            <a:pPr lvl="0" algn="ctr">
              <a:spcBef>
                <a:spcPts val="0"/>
              </a:spcBef>
              <a:buNone/>
            </a:pPr>
            <a:r>
              <a:rPr lang="en" sz="2400">
                <a:solidFill>
                  <a:schemeClr val="dk1"/>
                </a:solidFill>
                <a:latin typeface="Alfa Slab One"/>
                <a:ea typeface="Alfa Slab One"/>
                <a:cs typeface="Alfa Slab One"/>
                <a:sym typeface="Alfa Slab One"/>
              </a:rPr>
              <a:t>vs</a:t>
            </a:r>
          </a:p>
        </p:txBody>
      </p:sp>
      <p:sp>
        <p:nvSpPr>
          <p:cNvPr id="115" name="Shape 115"/>
          <p:cNvSpPr txBox="1"/>
          <p:nvPr/>
        </p:nvSpPr>
        <p:spPr>
          <a:xfrm>
            <a:off x="5434187" y="5454366"/>
            <a:ext cx="3398099" cy="909600"/>
          </a:xfrm>
          <a:prstGeom prst="rect">
            <a:avLst/>
          </a:prstGeom>
          <a:noFill/>
          <a:ln>
            <a:noFill/>
          </a:ln>
        </p:spPr>
        <p:txBody>
          <a:bodyPr anchorCtr="0" anchor="t" bIns="91425" lIns="91425" rIns="91425" tIns="91425">
            <a:noAutofit/>
          </a:bodyPr>
          <a:lstStyle/>
          <a:p>
            <a:pPr lvl="0" algn="ctr">
              <a:spcBef>
                <a:spcPts val="0"/>
              </a:spcBef>
              <a:buNone/>
            </a:pPr>
            <a:r>
              <a:rPr lang="en" sz="2400">
                <a:latin typeface="Proxima Nova"/>
                <a:ea typeface="Proxima Nova"/>
                <a:cs typeface="Proxima Nova"/>
                <a:sym typeface="Proxima Nova"/>
              </a:rPr>
              <a:t>37%</a:t>
            </a:r>
            <a:r>
              <a:rPr lang="en">
                <a:latin typeface="Proxima Nova"/>
                <a:ea typeface="Proxima Nova"/>
                <a:cs typeface="Proxima Nova"/>
                <a:sym typeface="Proxima Nova"/>
              </a:rPr>
              <a:t> of 1985 Computer Science bachelor’s degree recipients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192766"/>
            <a:ext cx="8520599" cy="1714500"/>
          </a:xfrm>
          <a:prstGeom prst="rect">
            <a:avLst/>
          </a:prstGeom>
        </p:spPr>
        <p:txBody>
          <a:bodyPr anchorCtr="0" anchor="ctr" bIns="91425" lIns="91425" rIns="91425" tIns="91425">
            <a:noAutofit/>
          </a:bodyPr>
          <a:lstStyle/>
          <a:p>
            <a:pPr lvl="0" algn="l">
              <a:spcBef>
                <a:spcPts val="0"/>
              </a:spcBef>
              <a:buNone/>
            </a:pPr>
            <a:r>
              <a:rPr lang="en" sz="7200">
                <a:solidFill>
                  <a:schemeClr val="accent3"/>
                </a:solidFill>
              </a:rPr>
              <a:t>26%</a:t>
            </a:r>
            <a:r>
              <a:rPr lang="en" sz="6000">
                <a:solidFill>
                  <a:schemeClr val="accent3"/>
                </a:solidFill>
              </a:rPr>
              <a:t> </a:t>
            </a:r>
            <a:r>
              <a:rPr lang="en" sz="4200">
                <a:solidFill>
                  <a:schemeClr val="accent3"/>
                </a:solidFill>
              </a:rPr>
              <a:t>women in computing</a:t>
            </a:r>
          </a:p>
        </p:txBody>
      </p:sp>
      <p:sp>
        <p:nvSpPr>
          <p:cNvPr id="121" name="Shape 121"/>
          <p:cNvSpPr txBox="1"/>
          <p:nvPr>
            <p:ph type="title"/>
          </p:nvPr>
        </p:nvSpPr>
        <p:spPr>
          <a:xfrm>
            <a:off x="311700" y="1733266"/>
            <a:ext cx="8520599" cy="4986299"/>
          </a:xfrm>
          <a:prstGeom prst="rect">
            <a:avLst/>
          </a:prstGeom>
        </p:spPr>
        <p:txBody>
          <a:bodyPr anchorCtr="0" anchor="ctr" bIns="91425" lIns="91425" rIns="91425" tIns="91425">
            <a:noAutofit/>
          </a:bodyPr>
          <a:lstStyle/>
          <a:p>
            <a:pPr lvl="0" rtl="0" algn="l">
              <a:spcBef>
                <a:spcPts val="0"/>
              </a:spcBef>
              <a:buNone/>
            </a:pPr>
            <a:r>
              <a:rPr lang="en" sz="6000"/>
              <a:t>5% </a:t>
            </a:r>
            <a:r>
              <a:rPr lang="en" sz="4800"/>
              <a:t>Asian</a:t>
            </a:r>
          </a:p>
          <a:p>
            <a:pPr lvl="0" rtl="0" algn="l">
              <a:spcBef>
                <a:spcPts val="0"/>
              </a:spcBef>
              <a:buNone/>
            </a:pPr>
            <a:r>
              <a:rPr lang="en" sz="6000"/>
              <a:t>3% </a:t>
            </a:r>
            <a:r>
              <a:rPr lang="en" sz="4800"/>
              <a:t>African-American</a:t>
            </a:r>
          </a:p>
          <a:p>
            <a:pPr lvl="0" rtl="0" algn="l">
              <a:spcBef>
                <a:spcPts val="0"/>
              </a:spcBef>
              <a:buNone/>
            </a:pPr>
            <a:r>
              <a:rPr lang="en" sz="6000"/>
              <a:t>1% </a:t>
            </a:r>
            <a:r>
              <a:rPr lang="en" sz="4800"/>
              <a:t>Hispanic</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idx="1" type="body"/>
          </p:nvPr>
        </p:nvSpPr>
        <p:spPr>
          <a:xfrm>
            <a:off x="311700" y="1536633"/>
            <a:ext cx="8520599" cy="4555199"/>
          </a:xfrm>
          <a:prstGeom prst="rect">
            <a:avLst/>
          </a:prstGeom>
        </p:spPr>
        <p:txBody>
          <a:bodyPr anchorCtr="0" anchor="t" bIns="91425" lIns="91425" rIns="91425" tIns="91425">
            <a:noAutofit/>
          </a:bodyPr>
          <a:lstStyle/>
          <a:p>
            <a:pPr lvl="0" rtl="0" algn="ctr">
              <a:lnSpc>
                <a:spcPct val="100000"/>
              </a:lnSpc>
              <a:spcBef>
                <a:spcPts val="0"/>
              </a:spcBef>
              <a:spcAft>
                <a:spcPts val="0"/>
              </a:spcAft>
              <a:buNone/>
            </a:pPr>
            <a:r>
              <a:rPr lang="en" sz="2400">
                <a:solidFill>
                  <a:schemeClr val="accent3"/>
                </a:solidFill>
              </a:rPr>
              <a:t>Lack sufficient female role models in computer science and engineering</a:t>
            </a:r>
          </a:p>
          <a:p>
            <a:pPr lvl="0" rtl="0" algn="ctr">
              <a:lnSpc>
                <a:spcPct val="100000"/>
              </a:lnSpc>
              <a:spcBef>
                <a:spcPts val="0"/>
              </a:spcBef>
              <a:spcAft>
                <a:spcPts val="0"/>
              </a:spcAft>
              <a:buNone/>
            </a:pPr>
            <a:r>
              <a:t/>
            </a:r>
            <a:endParaRPr sz="2400">
              <a:solidFill>
                <a:schemeClr val="accent3"/>
              </a:solidFill>
            </a:endParaRPr>
          </a:p>
          <a:p>
            <a:pPr lvl="0" rtl="0" algn="ctr">
              <a:lnSpc>
                <a:spcPct val="100000"/>
              </a:lnSpc>
              <a:spcBef>
                <a:spcPts val="0"/>
              </a:spcBef>
              <a:spcAft>
                <a:spcPts val="0"/>
              </a:spcAft>
              <a:buNone/>
            </a:pPr>
            <a:r>
              <a:rPr lang="en" sz="2400">
                <a:solidFill>
                  <a:schemeClr val="accent3"/>
                </a:solidFill>
              </a:rPr>
              <a:t>Prefer sciences that are clearly connected to helping others</a:t>
            </a:r>
          </a:p>
          <a:p>
            <a:pPr lvl="0" rtl="0" algn="ctr">
              <a:lnSpc>
                <a:spcPct val="100000"/>
              </a:lnSpc>
              <a:spcBef>
                <a:spcPts val="0"/>
              </a:spcBef>
              <a:spcAft>
                <a:spcPts val="0"/>
              </a:spcAft>
              <a:buNone/>
            </a:pPr>
            <a:r>
              <a:t/>
            </a:r>
            <a:endParaRPr sz="2400">
              <a:solidFill>
                <a:schemeClr val="accent3"/>
              </a:solidFill>
            </a:endParaRPr>
          </a:p>
          <a:p>
            <a:pPr lvl="0" rtl="0" algn="ctr">
              <a:lnSpc>
                <a:spcPct val="100000"/>
              </a:lnSpc>
              <a:spcBef>
                <a:spcPts val="0"/>
              </a:spcBef>
              <a:spcAft>
                <a:spcPts val="0"/>
              </a:spcAft>
              <a:buNone/>
            </a:pPr>
            <a:r>
              <a:rPr lang="en" sz="2400">
                <a:solidFill>
                  <a:schemeClr val="accent3"/>
                </a:solidFill>
              </a:rPr>
              <a:t>Turned off by the “isolated geek” stereotype that dominates their view of computer science and engineering</a:t>
            </a:r>
          </a:p>
          <a:p>
            <a:pPr lvl="0" rtl="0" algn="ctr">
              <a:lnSpc>
                <a:spcPct val="100000"/>
              </a:lnSpc>
              <a:spcBef>
                <a:spcPts val="0"/>
              </a:spcBef>
              <a:spcAft>
                <a:spcPts val="0"/>
              </a:spcAft>
              <a:buNone/>
            </a:pPr>
            <a:r>
              <a:t/>
            </a:r>
            <a:endParaRPr sz="2400">
              <a:solidFill>
                <a:schemeClr val="accent3"/>
              </a:solidFill>
              <a:latin typeface="Alfa Slab One"/>
              <a:ea typeface="Alfa Slab One"/>
              <a:cs typeface="Alfa Slab One"/>
              <a:sym typeface="Alfa Slab One"/>
            </a:endParaRPr>
          </a:p>
          <a:p>
            <a:pPr lvl="0" rtl="0" algn="ctr">
              <a:lnSpc>
                <a:spcPct val="100000"/>
              </a:lnSpc>
              <a:spcBef>
                <a:spcPts val="0"/>
              </a:spcBef>
              <a:spcAft>
                <a:spcPts val="0"/>
              </a:spcAft>
              <a:buNone/>
            </a:pPr>
            <a:r>
              <a:t/>
            </a:r>
            <a:endParaRPr sz="2400">
              <a:solidFill>
                <a:schemeClr val="accent3"/>
              </a:solidFill>
              <a:latin typeface="Alfa Slab One"/>
              <a:ea typeface="Alfa Slab One"/>
              <a:cs typeface="Alfa Slab One"/>
              <a:sym typeface="Alfa Slab One"/>
            </a:endParaRPr>
          </a:p>
          <a:p>
            <a:pPr lvl="0" rtl="0" algn="ctr">
              <a:lnSpc>
                <a:spcPct val="100000"/>
              </a:lnSpc>
              <a:spcBef>
                <a:spcPts val="0"/>
              </a:spcBef>
              <a:spcAft>
                <a:spcPts val="0"/>
              </a:spcAft>
              <a:buNone/>
            </a:pPr>
            <a:r>
              <a:rPr lang="en" sz="2400">
                <a:solidFill>
                  <a:schemeClr val="accent3"/>
                </a:solidFill>
                <a:latin typeface="Alfa Slab One"/>
                <a:ea typeface="Alfa Slab One"/>
                <a:cs typeface="Alfa Slab One"/>
                <a:sym typeface="Alfa Slab One"/>
              </a:rPr>
              <a:t>Don’t tinker</a:t>
            </a:r>
          </a:p>
          <a:p>
            <a:pPr lvl="0" rtl="0" algn="ctr">
              <a:lnSpc>
                <a:spcPct val="100000"/>
              </a:lnSpc>
              <a:spcBef>
                <a:spcPts val="0"/>
              </a:spcBef>
              <a:spcAft>
                <a:spcPts val="0"/>
              </a:spcAft>
              <a:buNone/>
            </a:pPr>
            <a:r>
              <a:t/>
            </a:r>
            <a:endParaRPr>
              <a:solidFill>
                <a:schemeClr val="accent3"/>
              </a:solidFill>
              <a:latin typeface="Alfa Slab One"/>
              <a:ea typeface="Alfa Slab One"/>
              <a:cs typeface="Alfa Slab One"/>
              <a:sym typeface="Alfa Slab One"/>
            </a:endParaRPr>
          </a:p>
          <a:p>
            <a:pPr lvl="0" rtl="0" algn="r">
              <a:lnSpc>
                <a:spcPct val="100000"/>
              </a:lnSpc>
              <a:spcBef>
                <a:spcPts val="0"/>
              </a:spcBef>
              <a:spcAft>
                <a:spcPts val="0"/>
              </a:spcAft>
              <a:buNone/>
            </a:pPr>
            <a:r>
              <a:rPr lang="en" sz="1400">
                <a:solidFill>
                  <a:schemeClr val="accent3"/>
                </a:solidFill>
                <a:latin typeface="Alfa Slab One"/>
                <a:ea typeface="Alfa Slab One"/>
                <a:cs typeface="Alfa Slab One"/>
                <a:sym typeface="Alfa Slab One"/>
              </a:rPr>
              <a:t>-</a:t>
            </a:r>
            <a:r>
              <a:rPr lang="en" sz="1400" u="sng">
                <a:solidFill>
                  <a:schemeClr val="hlink"/>
                </a:solidFill>
                <a:latin typeface="Alfa Slab One"/>
                <a:ea typeface="Alfa Slab One"/>
                <a:cs typeface="Alfa Slab One"/>
                <a:sym typeface="Alfa Slab One"/>
                <a:hlinkClick r:id="rId3"/>
              </a:rPr>
              <a:t>Teaching Girls to Tinker</a:t>
            </a:r>
          </a:p>
        </p:txBody>
      </p:sp>
      <p:sp>
        <p:nvSpPr>
          <p:cNvPr id="127" name="Shape 127"/>
          <p:cNvSpPr txBox="1"/>
          <p:nvPr>
            <p:ph type="title"/>
          </p:nvPr>
        </p:nvSpPr>
        <p:spPr>
          <a:xfrm>
            <a:off x="311700" y="593366"/>
            <a:ext cx="8520599" cy="763500"/>
          </a:xfrm>
          <a:prstGeom prst="rect">
            <a:avLst/>
          </a:prstGeom>
        </p:spPr>
        <p:txBody>
          <a:bodyPr anchorCtr="0" anchor="t" bIns="91425" lIns="91425" rIns="91425" tIns="91425">
            <a:noAutofit/>
          </a:bodyPr>
          <a:lstStyle/>
          <a:p>
            <a:pPr lvl="0" rtl="0">
              <a:spcBef>
                <a:spcPts val="0"/>
              </a:spcBef>
              <a:buNone/>
            </a:pPr>
            <a:r>
              <a:rPr lang="en"/>
              <a:t>Girls...</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