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oboto"/>
      <p:regular r:id="rId20"/>
      <p:bold r:id="rId21"/>
      <p:italic r:id="rId22"/>
      <p:boldItalic r:id="rId23"/>
    </p:embeddedFont>
    <p:embeddedFont>
      <p:font typeface="Merriweather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22" Type="http://schemas.openxmlformats.org/officeDocument/2006/relationships/font" Target="fonts/Roboto-italic.fntdata"/><Relationship Id="rId21" Type="http://schemas.openxmlformats.org/officeDocument/2006/relationships/font" Target="fonts/Roboto-bold.fntdata"/><Relationship Id="rId24" Type="http://schemas.openxmlformats.org/officeDocument/2006/relationships/font" Target="fonts/Merriweather-regular.fntdata"/><Relationship Id="rId23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erriweather-italic.fntdata"/><Relationship Id="rId25" Type="http://schemas.openxmlformats.org/officeDocument/2006/relationships/font" Target="fonts/Merriweather-bold.fntdata"/><Relationship Id="rId27" Type="http://schemas.openxmlformats.org/officeDocument/2006/relationships/font" Target="fonts/Merriweather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cacbddf476_0_6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cacbddf476_0_6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dcc37d61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dcc37d61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cc60d2165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cc60d2165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cc60d2165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cc60d2165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Quote by Arhur Chan https://www.linkedin.com/in/arthurpchan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cc60d21654_0_4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cc60d21654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acbddf476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acbddf476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acbddf476_0_6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acbddf476_0_6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c60d2165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c60d216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cc60d2165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cc60d2165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cc60d21654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cc60d21654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acbddf476_0_6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cacbddf476_0_6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 used to say passive things like read diversely and suggest diversely. Done. Audit-- hold yourself and everyone accountable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acbddf476_0_6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acbddf476_0_6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c60d2165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cc60d2165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https://www.amazon.com/Irreversible-Damage-Transgender-Seducing-Daughters/dp/1684510317/ref=sr_1_fkmr2_1?dchild=1&amp;keywords=transgender+our+girls+economist&amp;qid=1618072570&amp;sr=8-1-fkmr2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bspratford@hotmail.com" TargetMode="External"/><Relationship Id="rId4" Type="http://schemas.openxmlformats.org/officeDocument/2006/relationships/hyperlink" Target="https://twitter.com/RAforAll" TargetMode="External"/><Relationship Id="rId5" Type="http://schemas.openxmlformats.org/officeDocument/2006/relationships/hyperlink" Target="http://raforall.blogspot.com/" TargetMode="External"/><Relationship Id="rId6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library.nashville.org/blog/2019/08/tackling-racism-childrens-books-little-house-prairie" TargetMode="External"/><Relationship Id="rId4" Type="http://schemas.openxmlformats.org/officeDocument/2006/relationships/hyperlink" Target="https://raforall.blogspot.com/2020/01/american-dirt-controversy-and-edi.html" TargetMode="External"/><Relationship Id="rId5" Type="http://schemas.openxmlformats.org/officeDocument/2006/relationships/hyperlink" Target="http://raforall.blogspot.com/" TargetMode="External"/><Relationship Id="rId6" Type="http://schemas.openxmlformats.org/officeDocument/2006/relationships/image" Target="../media/image3.png"/><Relationship Id="rId7" Type="http://schemas.openxmlformats.org/officeDocument/2006/relationships/image" Target="../media/image17.jpg"/><Relationship Id="rId8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raforall.blogspot.com/2020/12/edi-real-talk-for-well-meaning-white.html" TargetMode="External"/><Relationship Id="rId4" Type="http://schemas.openxmlformats.org/officeDocument/2006/relationships/hyperlink" Target="http://raforall.blogspot.com/" TargetMode="External"/><Relationship Id="rId5" Type="http://schemas.openxmlformats.org/officeDocument/2006/relationships/image" Target="../media/image18.png"/><Relationship Id="rId6" Type="http://schemas.openxmlformats.org/officeDocument/2006/relationships/hyperlink" Target="https://hafuboti.files.wordpress.com/2017/02/lafe-epic.jpg?w=1400&amp;h=1400" TargetMode="External"/><Relationship Id="rId7" Type="http://schemas.openxmlformats.org/officeDocument/2006/relationships/image" Target="../media/image21.jpg"/><Relationship Id="rId8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raforall.blogspot.com/search/label/fine%20free" TargetMode="External"/><Relationship Id="rId4" Type="http://schemas.openxmlformats.org/officeDocument/2006/relationships/hyperlink" Target="https://www.railslibraries.info/issues/183804" TargetMode="External"/><Relationship Id="rId5" Type="http://schemas.openxmlformats.org/officeDocument/2006/relationships/hyperlink" Target="http://raforall.blogspot.com/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://slideplayer.com/slide/17454137/" TargetMode="External"/><Relationship Id="rId8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twitter.com/RexChapman/status/1477470360903860224" TargetMode="External"/><Relationship Id="rId4" Type="http://schemas.openxmlformats.org/officeDocument/2006/relationships/hyperlink" Target="https://www.linkedin.com/in/arthurpchan" TargetMode="External"/><Relationship Id="rId5" Type="http://schemas.openxmlformats.org/officeDocument/2006/relationships/hyperlink" Target="http://raforall.blogspot.com/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s://www.linkedin.com/in/arthurpchan" TargetMode="External"/><Relationship Id="rId8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gif"/><Relationship Id="rId10" Type="http://schemas.openxmlformats.org/officeDocument/2006/relationships/hyperlink" Target="https://media.giphy.com/media/XHVmD4RyXgSjd8aUMb/giphy.gif" TargetMode="External"/><Relationship Id="rId13" Type="http://schemas.openxmlformats.org/officeDocument/2006/relationships/image" Target="../media/image15.png"/><Relationship Id="rId12" Type="http://schemas.openxmlformats.org/officeDocument/2006/relationships/hyperlink" Target="http://raforall.blogspot.com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youtube.com/watch?v=tvX_Qdxr6nQ&amp;feature=youtu.be" TargetMode="External"/><Relationship Id="rId4" Type="http://schemas.openxmlformats.org/officeDocument/2006/relationships/hyperlink" Target="https://www.nyla.org/4DCGI/cms/review.html?Action=CMS_Document&amp;DocID=3099&amp;MenuKey=career" TargetMode="External"/><Relationship Id="rId9" Type="http://schemas.openxmlformats.org/officeDocument/2006/relationships/hyperlink" Target="https://twitter.com/RAforAll" TargetMode="External"/><Relationship Id="rId5" Type="http://schemas.openxmlformats.org/officeDocument/2006/relationships/hyperlink" Target="https://www.nyla.org/4DCGI/cms/review.html?Action=CMS_Document&amp;DocID=3103&amp;MenuKey=career" TargetMode="External"/><Relationship Id="rId6" Type="http://schemas.openxmlformats.org/officeDocument/2006/relationships/hyperlink" Target="http://raforall.blogspot.com/" TargetMode="External"/><Relationship Id="rId7" Type="http://schemas.openxmlformats.org/officeDocument/2006/relationships/hyperlink" Target="http://raforall.blogspot.com/p/actively-anti-racist-service-to-leisure.html" TargetMode="External"/><Relationship Id="rId8" Type="http://schemas.openxmlformats.org/officeDocument/2006/relationships/hyperlink" Target="mailto:bspratford@hotmail.co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raforall.blogspot.com/2021/07/a-summary-and-rant-about-recently.html" TargetMode="External"/><Relationship Id="rId4" Type="http://schemas.openxmlformats.org/officeDocument/2006/relationships/hyperlink" Target="https://twitter.com/RexChapman/status/1477470360903860224" TargetMode="External"/><Relationship Id="rId5" Type="http://schemas.openxmlformats.org/officeDocument/2006/relationships/hyperlink" Target="http://raforall.blogspot.com/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s://media.giphy.com/media/KdqoDmVxdGySOWMzD1/giphy.gif" TargetMode="External"/><Relationship Id="rId8" Type="http://schemas.openxmlformats.org/officeDocument/2006/relationships/image" Target="../media/image7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raforall.blogspot.com/2021/03/ra-for-all-edi-mission-statement.html" TargetMode="External"/><Relationship Id="rId4" Type="http://schemas.openxmlformats.org/officeDocument/2006/relationships/hyperlink" Target="http://raforall.blogspot.com/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media.giphy.com/media/3o7TKzfzu4bXh8RqzC/giphy.gif" TargetMode="External"/><Relationship Id="rId7" Type="http://schemas.openxmlformats.org/officeDocument/2006/relationships/image" Target="../media/image10.gif"/><Relationship Id="rId8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raforall.blogspot.com/" TargetMode="External"/><Relationship Id="rId4" Type="http://schemas.openxmlformats.org/officeDocument/2006/relationships/image" Target="../media/image3.png"/><Relationship Id="rId5" Type="http://schemas.openxmlformats.org/officeDocument/2006/relationships/hyperlink" Target="https://images.app.goo.gl/QGVswcv754zQ2sNA9" TargetMode="External"/><Relationship Id="rId6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raforall.blogspot.com/2019/04/beckys-response-to-whiteness-as.html" TargetMode="External"/><Relationship Id="rId4" Type="http://schemas.openxmlformats.org/officeDocument/2006/relationships/hyperlink" Target="https://raforall.blogspot.com/2021/03/cancel-culture-and-classics-edi-and-ra.html" TargetMode="External"/><Relationship Id="rId9" Type="http://schemas.openxmlformats.org/officeDocument/2006/relationships/image" Target="../media/image2.gif"/><Relationship Id="rId5" Type="http://schemas.openxmlformats.org/officeDocument/2006/relationships/hyperlink" Target="https://www.huffpost.com/entry/levar-burton-meghan-mccain-cancel-culture_n_6086e01ce4b0ccb91c27d75d" TargetMode="External"/><Relationship Id="rId6" Type="http://schemas.openxmlformats.org/officeDocument/2006/relationships/hyperlink" Target="http://raforall.blogspot.com/" TargetMode="External"/><Relationship Id="rId7" Type="http://schemas.openxmlformats.org/officeDocument/2006/relationships/image" Target="../media/image3.png"/><Relationship Id="rId8" Type="http://schemas.openxmlformats.org/officeDocument/2006/relationships/hyperlink" Target="https://media.giphy.com/media/jV4wbvtJxdjnMriYmY/giphy.gif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npr.org/2021/06/02/996319297/gender-identity-pronouns-expression-guide-lgbtq" TargetMode="External"/><Relationship Id="rId4" Type="http://schemas.openxmlformats.org/officeDocument/2006/relationships/hyperlink" Target="http://raforall.blogspot.com/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media.giphy.com/media/4UMgC1X6SX7AA/giphy.gif" TargetMode="External"/><Relationship Id="rId7" Type="http://schemas.openxmlformats.org/officeDocument/2006/relationships/image" Target="../media/image6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raforall.blogspot.com/2019/09/why-reading-diversely-is-so-important.html" TargetMode="External"/><Relationship Id="rId4" Type="http://schemas.openxmlformats.org/officeDocument/2006/relationships/hyperlink" Target="http://raforall.blogspot.com/2019/09/why-reading-diversely-is-so-important.html" TargetMode="External"/><Relationship Id="rId11" Type="http://schemas.openxmlformats.org/officeDocument/2006/relationships/hyperlink" Target="https://www.trainingjournal.com/articles/opinion/workplace-diversity-it%E2%80%99s-more-just-gender-issue" TargetMode="External"/><Relationship Id="rId10" Type="http://schemas.openxmlformats.org/officeDocument/2006/relationships/image" Target="../media/image3.png"/><Relationship Id="rId12" Type="http://schemas.openxmlformats.org/officeDocument/2006/relationships/image" Target="../media/image9.jpg"/><Relationship Id="rId9" Type="http://schemas.openxmlformats.org/officeDocument/2006/relationships/hyperlink" Target="http://raforall.blogspot.com/" TargetMode="External"/><Relationship Id="rId5" Type="http://schemas.openxmlformats.org/officeDocument/2006/relationships/hyperlink" Target="http://raforall.blogspot.com/2019/09/why-reading-diversely-is-so-important.html" TargetMode="External"/><Relationship Id="rId6" Type="http://schemas.openxmlformats.org/officeDocument/2006/relationships/hyperlink" Target="http://raforall.blogspot.com/2020/03/stock-your-ra-pantry-make-or-update.html" TargetMode="External"/><Relationship Id="rId7" Type="http://schemas.openxmlformats.org/officeDocument/2006/relationships/hyperlink" Target="https://youtu.be/kZ7CP9-12Kw" TargetMode="External"/><Relationship Id="rId8" Type="http://schemas.openxmlformats.org/officeDocument/2006/relationships/hyperlink" Target="https://kcls.org/10-to-try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raforall.blogspot.com/2019/09/improving-discovery-of-ownvoices-titles.html" TargetMode="External"/><Relationship Id="rId4" Type="http://schemas.openxmlformats.org/officeDocument/2006/relationships/hyperlink" Target="http://raforall.blogspot.com/2018/03/flashback-to-my-2013-interview-with.html" TargetMode="External"/><Relationship Id="rId9" Type="http://schemas.openxmlformats.org/officeDocument/2006/relationships/image" Target="../media/image4.gif"/><Relationship Id="rId5" Type="http://schemas.openxmlformats.org/officeDocument/2006/relationships/hyperlink" Target="https://raforall.blogspot.com/2019/03/the-search-for-diverse-readalikes-for.html" TargetMode="External"/><Relationship Id="rId6" Type="http://schemas.openxmlformats.org/officeDocument/2006/relationships/hyperlink" Target="http://raforall.blogspot.com/" TargetMode="External"/><Relationship Id="rId7" Type="http://schemas.openxmlformats.org/officeDocument/2006/relationships/image" Target="../media/image3.png"/><Relationship Id="rId8" Type="http://schemas.openxmlformats.org/officeDocument/2006/relationships/hyperlink" Target="https://media.giphy.com/media/VZ5gRT17YNkn6/giphy.gif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amazon.com/Irreversible-Damage-Transgender-Seducing-Daughters/dp/1684510317/ref=sr_1_fkmr2_1?dchild=1&amp;keywords=transgender+our+girls+economist&amp;qid=1618072570&amp;sr=8-1-fkmr2" TargetMode="External"/><Relationship Id="rId4" Type="http://schemas.openxmlformats.org/officeDocument/2006/relationships/image" Target="../media/image12.png"/><Relationship Id="rId10" Type="http://schemas.openxmlformats.org/officeDocument/2006/relationships/image" Target="../media/image5.png"/><Relationship Id="rId9" Type="http://schemas.openxmlformats.org/officeDocument/2006/relationships/hyperlink" Target="https://www.amazon.com/Irreversible-Damage-Transgender-Seducing-Daughters/dp/1684510317/ref=sr_1_fkmr2_1?dchild=1&amp;keywords=transgender+our+girls+economist&amp;qid=1618072570&amp;sr=8-1-fkmr2" TargetMode="External"/><Relationship Id="rId5" Type="http://schemas.openxmlformats.org/officeDocument/2006/relationships/hyperlink" Target="http://raforall.blogspot.com/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s://www.amazon.com/Irreversible-Damage-Transgender-Seducing-Daughters/dp/1684510317/ref=sr_1_fkmr2_1?dchild=1&amp;keywords=transgender+our+girls+economist&amp;qid=1618072570&amp;sr=8-1-fkmr2" TargetMode="External"/><Relationship Id="rId8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311700" y="825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Actively Anti-Racist Service to Leisure Readers- RA</a:t>
            </a:r>
            <a:endParaRPr/>
          </a:p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311700" y="1573750"/>
            <a:ext cx="4925400" cy="20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Presented by: Becky Spratford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LibraryLinkNJ &amp; NJLA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January 21, 2022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bspratford@hotmail.com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hlinkClick r:id="rId4"/>
              </a:rPr>
              <a:t>@RAforAll</a:t>
            </a:r>
            <a:endParaRPr sz="2000"/>
          </a:p>
        </p:txBody>
      </p:sp>
      <p:pic>
        <p:nvPicPr>
          <p:cNvPr id="66" name="Google Shape;66;p1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22325" y="3321650"/>
            <a:ext cx="1659600" cy="165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>
            <p:ph type="title"/>
          </p:nvPr>
        </p:nvSpPr>
        <p:spPr>
          <a:xfrm>
            <a:off x="311725" y="272325"/>
            <a:ext cx="3755400" cy="23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Action Step: And </a:t>
            </a:r>
            <a:r>
              <a:rPr lang="en" sz="3600"/>
              <a:t>Acknowledge</a:t>
            </a:r>
            <a:r>
              <a:rPr lang="en" sz="3600"/>
              <a:t> Problematic Books</a:t>
            </a:r>
            <a:endParaRPr sz="3600"/>
          </a:p>
        </p:txBody>
      </p:sp>
      <p:sp>
        <p:nvSpPr>
          <p:cNvPr id="140" name="Google Shape;140;p22"/>
          <p:cNvSpPr txBox="1"/>
          <p:nvPr>
            <p:ph idx="1" type="body"/>
          </p:nvPr>
        </p:nvSpPr>
        <p:spPr>
          <a:xfrm>
            <a:off x="4568475" y="317250"/>
            <a:ext cx="4113300" cy="46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5782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200"/>
              <a:t>There are many problematic titles</a:t>
            </a:r>
            <a:endParaRPr sz="2200"/>
          </a:p>
          <a:p>
            <a:pPr indent="-340201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900"/>
              <a:t>And we are only beginning to </a:t>
            </a:r>
            <a:r>
              <a:rPr lang="en" sz="1900"/>
              <a:t>identify</a:t>
            </a:r>
            <a:r>
              <a:rPr lang="en" sz="1900"/>
              <a:t> them</a:t>
            </a:r>
            <a:endParaRPr sz="2100"/>
          </a:p>
          <a:p>
            <a:pPr indent="-35194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00"/>
              <a:t>Not all need to go, but we must </a:t>
            </a:r>
            <a:r>
              <a:rPr lang="en" sz="2100"/>
              <a:t>acknowledge problems</a:t>
            </a:r>
            <a:endParaRPr sz="2100"/>
          </a:p>
          <a:p>
            <a:pPr indent="-340201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900"/>
              <a:t>Providing information is what we do</a:t>
            </a:r>
            <a:endParaRPr sz="1900"/>
          </a:p>
          <a:p>
            <a:pPr indent="-35194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00"/>
              <a:t>How to handle Little House of the P</a:t>
            </a:r>
            <a:r>
              <a:rPr lang="en" sz="2100"/>
              <a:t>rairie</a:t>
            </a:r>
            <a:r>
              <a:rPr lang="en" sz="2100"/>
              <a:t> [</a:t>
            </a:r>
            <a:r>
              <a:rPr lang="en" sz="2100" u="sng">
                <a:solidFill>
                  <a:schemeClr val="hlink"/>
                </a:solidFill>
                <a:hlinkClick r:id="rId3"/>
              </a:rPr>
              <a:t>Nashville Public Library</a:t>
            </a:r>
            <a:r>
              <a:rPr lang="en" sz="2100"/>
              <a:t>]</a:t>
            </a:r>
            <a:endParaRPr sz="2100"/>
          </a:p>
          <a:p>
            <a:pPr indent="-337264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850"/>
              <a:t>Kids notice the problems</a:t>
            </a:r>
            <a:endParaRPr sz="1850"/>
          </a:p>
          <a:p>
            <a:pPr indent="-35194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00"/>
              <a:t>How to </a:t>
            </a:r>
            <a:r>
              <a:rPr lang="en" sz="2100"/>
              <a:t>handle American Dirt [</a:t>
            </a:r>
            <a:r>
              <a:rPr lang="en" sz="2100" u="sng">
                <a:solidFill>
                  <a:schemeClr val="hlink"/>
                </a:solidFill>
                <a:hlinkClick r:id="rId4"/>
              </a:rPr>
              <a:t>RA for All</a:t>
            </a:r>
            <a:r>
              <a:rPr lang="en" sz="2100"/>
              <a:t>]</a:t>
            </a:r>
            <a:endParaRPr sz="2100"/>
          </a:p>
          <a:p>
            <a:pPr indent="-35194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00"/>
              <a:t>Different ages, similar approach</a:t>
            </a:r>
            <a:endParaRPr sz="2100"/>
          </a:p>
        </p:txBody>
      </p:sp>
      <p:pic>
        <p:nvPicPr>
          <p:cNvPr descr="final half inch.png" id="141" name="Google Shape;141;p22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65700" y="4336267"/>
            <a:ext cx="682850" cy="6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63591" y="2818125"/>
            <a:ext cx="1255283" cy="190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6744" y="2818125"/>
            <a:ext cx="131445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311725" y="2723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Action Step: Address Outright Bigotry Directly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sp>
        <p:nvSpPr>
          <p:cNvPr id="149" name="Google Shape;149;p23"/>
          <p:cNvSpPr txBox="1"/>
          <p:nvPr>
            <p:ph idx="1" type="body"/>
          </p:nvPr>
        </p:nvSpPr>
        <p:spPr>
          <a:xfrm>
            <a:off x="4506050" y="272325"/>
            <a:ext cx="4305000" cy="45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-354091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550"/>
              <a:t>Being direct is your best weapon</a:t>
            </a:r>
            <a:endParaRPr sz="2550"/>
          </a:p>
          <a:p>
            <a:pPr indent="-32948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050"/>
              <a:t>Most people won’t take the bait</a:t>
            </a:r>
            <a:endParaRPr sz="2050"/>
          </a:p>
          <a:p>
            <a:pPr indent="-32948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050"/>
              <a:t>But if they do, be prepared to throw them out</a:t>
            </a:r>
            <a:endParaRPr sz="2050"/>
          </a:p>
          <a:p>
            <a:pPr indent="-354091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550"/>
              <a:t>Provide talking points for all staff as issues arise</a:t>
            </a:r>
            <a:endParaRPr sz="2550"/>
          </a:p>
          <a:p>
            <a:pPr indent="-33194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100" u="sng">
                <a:solidFill>
                  <a:schemeClr val="hlink"/>
                </a:solidFill>
                <a:hlinkClick r:id="rId3"/>
              </a:rPr>
              <a:t>Normalize sharing uncomfortable situations and interactions</a:t>
            </a:r>
            <a:endParaRPr sz="2100"/>
          </a:p>
          <a:p>
            <a:pPr indent="-33194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100"/>
              <a:t>Encourage team problem solving</a:t>
            </a:r>
            <a:endParaRPr sz="2100"/>
          </a:p>
          <a:p>
            <a:pPr indent="-33194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100"/>
              <a:t>But always respect patron privacy</a:t>
            </a:r>
            <a:endParaRPr sz="2100"/>
          </a:p>
          <a:p>
            <a:pPr indent="-354091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550"/>
              <a:t>Real life examples:</a:t>
            </a:r>
            <a:endParaRPr sz="2550"/>
          </a:p>
          <a:p>
            <a:pPr indent="-32948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050"/>
              <a:t>I don’t want any black, gay, etc... books</a:t>
            </a:r>
            <a:endParaRPr sz="2050"/>
          </a:p>
          <a:p>
            <a:pPr indent="-32948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050"/>
              <a:t>Where are your “normal” books?</a:t>
            </a:r>
            <a:endParaRPr sz="2050"/>
          </a:p>
          <a:p>
            <a:pPr indent="-32948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050"/>
              <a:t>I feel unsafe with so many homeless people here</a:t>
            </a:r>
            <a:endParaRPr/>
          </a:p>
        </p:txBody>
      </p:sp>
      <p:pic>
        <p:nvPicPr>
          <p:cNvPr descr="final half inch.png" id="150" name="Google Shape;150;p2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3300" y="4260067"/>
            <a:ext cx="682850" cy="6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6150" y="2145250"/>
            <a:ext cx="2797652" cy="279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50" y="2145250"/>
            <a:ext cx="3331483" cy="279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>
            <p:ph type="title"/>
          </p:nvPr>
        </p:nvSpPr>
        <p:spPr>
          <a:xfrm>
            <a:off x="311725" y="500925"/>
            <a:ext cx="3706500" cy="22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Action Step: Don’t Forget Other Equity Issues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sp>
        <p:nvSpPr>
          <p:cNvPr id="158" name="Google Shape;158;p24"/>
          <p:cNvSpPr txBox="1"/>
          <p:nvPr>
            <p:ph idx="1" type="body"/>
          </p:nvPr>
        </p:nvSpPr>
        <p:spPr>
          <a:xfrm>
            <a:off x="4644675" y="186825"/>
            <a:ext cx="4166400" cy="47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8800"/>
              <a:t>This is about more than race, gender, sexual identity, </a:t>
            </a:r>
            <a:r>
              <a:rPr lang="en" sz="8800"/>
              <a:t>ability</a:t>
            </a:r>
            <a:r>
              <a:rPr lang="en" sz="8800"/>
              <a:t>, etc…</a:t>
            </a:r>
            <a:endParaRPr sz="88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8800"/>
              <a:t>Systemic Oppression!</a:t>
            </a:r>
            <a:endParaRPr sz="88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8800"/>
              <a:t>Use our service to readers [our brand] as an ex </a:t>
            </a:r>
            <a:endParaRPr sz="88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8000"/>
              <a:t>Hiring</a:t>
            </a:r>
            <a:endParaRPr sz="8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8000"/>
              <a:t>Security/policing</a:t>
            </a:r>
            <a:endParaRPr sz="8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8000"/>
              <a:t>Internet</a:t>
            </a:r>
            <a:endParaRPr sz="8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8000"/>
              <a:t>CE and mentorship</a:t>
            </a:r>
            <a:endParaRPr sz="80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8800" u="sng">
                <a:solidFill>
                  <a:schemeClr val="hlink"/>
                </a:solidFill>
                <a:hlinkClick r:id="rId3"/>
              </a:rPr>
              <a:t>Stop with fines RIGHT NOW!</a:t>
            </a:r>
            <a:endParaRPr sz="88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8000"/>
              <a:t>Seriously, stop. </a:t>
            </a:r>
            <a:endParaRPr sz="80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8800"/>
              <a:t>Stay on top of issues:</a:t>
            </a:r>
            <a:endParaRPr sz="8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7200"/>
              <a:t> </a:t>
            </a:r>
            <a:r>
              <a:rPr lang="en" sz="7200" u="sng">
                <a:solidFill>
                  <a:schemeClr val="hlink"/>
                </a:solidFill>
                <a:hlinkClick r:id="rId4"/>
              </a:rPr>
              <a:t>RAILS EDI Pulse Page</a:t>
            </a:r>
            <a:endParaRPr sz="8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final half inch.png" id="159" name="Google Shape;159;p2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13300" y="4260067"/>
            <a:ext cx="682850" cy="6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19400"/>
          <a:stretch/>
        </p:blipFill>
        <p:spPr>
          <a:xfrm>
            <a:off x="311725" y="2790750"/>
            <a:ext cx="3760476" cy="227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/>
          <p:nvPr>
            <p:ph type="title"/>
          </p:nvPr>
        </p:nvSpPr>
        <p:spPr>
          <a:xfrm>
            <a:off x="311725" y="424725"/>
            <a:ext cx="3706500" cy="18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Action Step: Keep Moving Forward </a:t>
            </a:r>
            <a:endParaRPr sz="3600"/>
          </a:p>
        </p:txBody>
      </p:sp>
      <p:sp>
        <p:nvSpPr>
          <p:cNvPr id="166" name="Google Shape;166;p25"/>
          <p:cNvSpPr txBox="1"/>
          <p:nvPr>
            <p:ph idx="1" type="body"/>
          </p:nvPr>
        </p:nvSpPr>
        <p:spPr>
          <a:xfrm>
            <a:off x="4644675" y="138775"/>
            <a:ext cx="4166400" cy="492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8800"/>
              <a:t>It’s a m</a:t>
            </a:r>
            <a:r>
              <a:rPr lang="en" sz="8800"/>
              <a:t>arathon</a:t>
            </a:r>
            <a:r>
              <a:rPr lang="en" sz="8800"/>
              <a:t> not a </a:t>
            </a:r>
            <a:r>
              <a:rPr lang="en" sz="8800"/>
              <a:t>sprint</a:t>
            </a:r>
            <a:endParaRPr sz="8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7200"/>
              <a:t>400 yrs to get here; dismantling will take time </a:t>
            </a:r>
            <a:endParaRPr sz="7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8800"/>
              <a:t>Well meaning is not enough</a:t>
            </a:r>
            <a:endParaRPr sz="8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7200"/>
              <a:t>Action Steps</a:t>
            </a:r>
            <a:endParaRPr sz="72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7200"/>
              <a:t>Get it in Writing</a:t>
            </a:r>
            <a:endParaRPr sz="72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7200" u="sng">
                <a:solidFill>
                  <a:schemeClr val="hlink"/>
                </a:solidFill>
                <a:hlinkClick r:id="rId3"/>
              </a:rPr>
              <a:t>Hold people accountable</a:t>
            </a:r>
            <a:r>
              <a:rPr lang="en" sz="7200"/>
              <a:t> [ex]</a:t>
            </a:r>
            <a:endParaRPr sz="72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7200"/>
              <a:t>Keep </a:t>
            </a:r>
            <a:r>
              <a:rPr b="1" lang="en" sz="7200"/>
              <a:t>listening</a:t>
            </a:r>
            <a:r>
              <a:rPr lang="en" sz="7200"/>
              <a:t> </a:t>
            </a:r>
            <a:endParaRPr sz="7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8800"/>
              <a:t>Get c</a:t>
            </a:r>
            <a:r>
              <a:rPr lang="en" sz="8800"/>
              <a:t>omfortable with being </a:t>
            </a:r>
            <a:r>
              <a:rPr lang="en" sz="8800"/>
              <a:t>uncomfortable</a:t>
            </a:r>
            <a:r>
              <a:rPr lang="en" sz="8800"/>
              <a:t>. </a:t>
            </a:r>
            <a:endParaRPr sz="88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8800"/>
              <a:t>Set the example for EDI with your actions.</a:t>
            </a:r>
            <a:endParaRPr sz="88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8800"/>
              <a:t>Inspire change </a:t>
            </a:r>
            <a:r>
              <a:rPr lang="en" sz="8800"/>
              <a:t>throughout</a:t>
            </a:r>
            <a:r>
              <a:rPr lang="en" sz="8800"/>
              <a:t> your community and in the world</a:t>
            </a:r>
            <a:endParaRPr sz="8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800"/>
              <a:t>*</a:t>
            </a:r>
            <a:r>
              <a:rPr lang="en" sz="4800" u="sng">
                <a:solidFill>
                  <a:schemeClr val="hlink"/>
                </a:solidFill>
                <a:hlinkClick r:id="rId4"/>
              </a:rPr>
              <a:t>Image quote by Arthur Chan DEI Specialist</a:t>
            </a:r>
            <a:endParaRPr sz="4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final half inch.png" id="167" name="Google Shape;167;p25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13300" y="4260067"/>
            <a:ext cx="682850" cy="6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6750" y="2309225"/>
            <a:ext cx="2523928" cy="253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/>
          <p:nvPr>
            <p:ph type="title"/>
          </p:nvPr>
        </p:nvSpPr>
        <p:spPr>
          <a:xfrm>
            <a:off x="311725" y="268875"/>
            <a:ext cx="3779700" cy="20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Action Step: Ask Questions and  Have Conversations</a:t>
            </a:r>
            <a:endParaRPr sz="3600"/>
          </a:p>
        </p:txBody>
      </p:sp>
      <p:sp>
        <p:nvSpPr>
          <p:cNvPr id="174" name="Google Shape;174;p26"/>
          <p:cNvSpPr txBox="1"/>
          <p:nvPr>
            <p:ph idx="1" type="body"/>
          </p:nvPr>
        </p:nvSpPr>
        <p:spPr>
          <a:xfrm>
            <a:off x="4516500" y="67200"/>
            <a:ext cx="4371300" cy="49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Links to other conversations on this topic:</a:t>
            </a:r>
            <a:endParaRPr sz="24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LibraryReads: Actively Anti-Racist RA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NYLA Combating Racism in Libraries series</a:t>
            </a:r>
            <a:endParaRPr sz="2000"/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" sz="2000"/>
              <a:t>Week 2: </a:t>
            </a:r>
            <a:r>
              <a:rPr i="1" lang="en" sz="2000">
                <a:highlight>
                  <a:schemeClr val="lt1"/>
                </a:highlight>
              </a:rPr>
              <a:t>Using Collection Development and Readers Advisory to Introduce Race Relation</a:t>
            </a:r>
            <a:r>
              <a:rPr i="1" lang="en" sz="2000">
                <a:highlight>
                  <a:schemeClr val="lt1"/>
                </a:highlight>
                <a:uFill>
                  <a:noFill/>
                </a:uFill>
                <a:hlinkClick r:id="rId5"/>
              </a:rPr>
              <a:t>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Slides and more: </a:t>
            </a:r>
            <a:r>
              <a:rPr lang="en" sz="2400" u="sng">
                <a:solidFill>
                  <a:schemeClr val="hlink"/>
                </a:solidFill>
                <a:hlinkClick r:id="rId6"/>
              </a:rPr>
              <a:t>RA for All</a:t>
            </a:r>
            <a:endParaRPr sz="2400"/>
          </a:p>
          <a:p>
            <a:pPr indent="-365125" lvl="1" marL="914400" rtl="0" algn="l">
              <a:spcBef>
                <a:spcPts val="0"/>
              </a:spcBef>
              <a:spcAft>
                <a:spcPts val="0"/>
              </a:spcAft>
              <a:buSzPts val="2150"/>
              <a:buChar char="○"/>
            </a:pPr>
            <a:r>
              <a:rPr lang="en" sz="2150" u="sng">
                <a:solidFill>
                  <a:schemeClr val="hlink"/>
                </a:solidFill>
                <a:hlinkClick r:id="rId7"/>
              </a:rPr>
              <a:t>Actively Anti-Racist Page</a:t>
            </a:r>
            <a:endParaRPr sz="215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Email:</a:t>
            </a:r>
            <a:endParaRPr sz="24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 u="sng">
                <a:solidFill>
                  <a:schemeClr val="hlink"/>
                </a:solidFill>
                <a:hlinkClick r:id="rId8"/>
              </a:rPr>
              <a:t>bspratford@hotmail.com</a:t>
            </a:r>
            <a:r>
              <a:rPr lang="en" sz="2000"/>
              <a:t> </a:t>
            </a:r>
            <a:endParaRPr sz="20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Twitter: </a:t>
            </a:r>
            <a:r>
              <a:rPr lang="en" sz="2400" u="sng">
                <a:solidFill>
                  <a:schemeClr val="hlink"/>
                </a:solidFill>
                <a:hlinkClick r:id="rId9"/>
              </a:rPr>
              <a:t>@RAforAll</a:t>
            </a:r>
            <a:endParaRPr sz="2400"/>
          </a:p>
        </p:txBody>
      </p:sp>
      <p:pic>
        <p:nvPicPr>
          <p:cNvPr id="175" name="Google Shape;175;p26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4953" y="2518375"/>
            <a:ext cx="3120050" cy="2340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nal half inch.png" id="176" name="Google Shape;176;p26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411125" y="4571600"/>
            <a:ext cx="512137" cy="512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title"/>
          </p:nvPr>
        </p:nvSpPr>
        <p:spPr>
          <a:xfrm>
            <a:off x="267750" y="422525"/>
            <a:ext cx="3706500" cy="20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</a:rPr>
              <a:t>Not Racist vs Anti-Racist </a:t>
            </a:r>
            <a:endParaRPr sz="4000"/>
          </a:p>
        </p:txBody>
      </p:sp>
      <p:sp>
        <p:nvSpPr>
          <p:cNvPr id="72" name="Google Shape;72;p14"/>
          <p:cNvSpPr txBox="1"/>
          <p:nvPr>
            <p:ph idx="1" type="body"/>
          </p:nvPr>
        </p:nvSpPr>
        <p:spPr>
          <a:xfrm>
            <a:off x="4644675" y="225275"/>
            <a:ext cx="4166400" cy="46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Start with:</a:t>
            </a:r>
            <a:endParaRPr sz="22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Libraries are NOT Neutral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 u="sng">
                <a:solidFill>
                  <a:schemeClr val="hlink"/>
                </a:solidFill>
                <a:hlinkClick r:id="rId4"/>
              </a:rPr>
              <a:t>Systemic racism is real</a:t>
            </a:r>
            <a:r>
              <a:rPr lang="en" sz="1800"/>
              <a:t> [please click and watch]</a:t>
            </a:r>
            <a:endParaRPr sz="18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Get comfortable with being uncomfortable</a:t>
            </a:r>
            <a:endParaRPr sz="20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We have BIG problems with these simple edicts.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Anti-Racist requires </a:t>
            </a:r>
            <a:r>
              <a:rPr b="1" lang="en" sz="2200"/>
              <a:t>ACTION </a:t>
            </a:r>
            <a:r>
              <a:rPr lang="en" sz="2200"/>
              <a:t>and it will be uncomfortable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EDI is more than racism but we will start there</a:t>
            </a:r>
            <a:endParaRPr sz="2200"/>
          </a:p>
        </p:txBody>
      </p:sp>
      <p:pic>
        <p:nvPicPr>
          <p:cNvPr descr="final half inch.png" id="73" name="Google Shape;73;p1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89500" y="4336267"/>
            <a:ext cx="682850" cy="6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2152" y="1993350"/>
            <a:ext cx="2774700" cy="277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311725" y="500925"/>
            <a:ext cx="3706500" cy="19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Action Step: Mission Statement</a:t>
            </a:r>
            <a:endParaRPr sz="3600"/>
          </a:p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4644675" y="250300"/>
            <a:ext cx="4166400" cy="9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RA for All: EDI MIssion Statement</a:t>
            </a:r>
            <a:endParaRPr sz="2400"/>
          </a:p>
        </p:txBody>
      </p:sp>
      <p:pic>
        <p:nvPicPr>
          <p:cNvPr descr="final half inch.png" id="81" name="Google Shape;81;p1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89500" y="4336267"/>
            <a:ext cx="682850" cy="6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13" y="2526325"/>
            <a:ext cx="3643424" cy="204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23025" y="1320150"/>
            <a:ext cx="4820975" cy="30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424350" y="447450"/>
            <a:ext cx="3455100" cy="15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Action Step: Document It</a:t>
            </a:r>
            <a:endParaRPr sz="3600"/>
          </a:p>
        </p:txBody>
      </p:sp>
      <p:sp>
        <p:nvSpPr>
          <p:cNvPr id="89" name="Google Shape;89;p16"/>
          <p:cNvSpPr txBox="1"/>
          <p:nvPr>
            <p:ph idx="1" type="body"/>
          </p:nvPr>
        </p:nvSpPr>
        <p:spPr>
          <a:xfrm>
            <a:off x="4644675" y="142875"/>
            <a:ext cx="4166400" cy="50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Craft policies &amp; procedures for actions steps</a:t>
            </a:r>
            <a:endParaRPr sz="22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Policies- board level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Procedures- staff level</a:t>
            </a:r>
            <a:endParaRPr sz="20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You need to </a:t>
            </a:r>
            <a:r>
              <a:rPr lang="en" sz="2200"/>
              <a:t>ensure</a:t>
            </a:r>
            <a:r>
              <a:rPr lang="en" sz="2200"/>
              <a:t> change sticks &amp; </a:t>
            </a:r>
            <a:r>
              <a:rPr lang="en" sz="2200"/>
              <a:t>demonstrate</a:t>
            </a:r>
            <a:r>
              <a:rPr lang="en" sz="2200"/>
              <a:t> your commitment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Empowers all staff to act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Can write up those who don’t comply</a:t>
            </a:r>
            <a:endParaRPr sz="22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You can’t fix racism but you can make it against the “rules”</a:t>
            </a:r>
            <a:endParaRPr sz="2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200"/>
          </a:p>
        </p:txBody>
      </p:sp>
      <p:pic>
        <p:nvPicPr>
          <p:cNvPr descr="final half inch.png" id="90" name="Google Shape;90;p1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3300" y="4260067"/>
            <a:ext cx="682850" cy="6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1224" y="2188950"/>
            <a:ext cx="2123650" cy="273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311725" y="196125"/>
            <a:ext cx="3706500" cy="19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Action Step: Communicate Better </a:t>
            </a:r>
            <a:endParaRPr sz="3600"/>
          </a:p>
        </p:txBody>
      </p:sp>
      <p:sp>
        <p:nvSpPr>
          <p:cNvPr id="97" name="Google Shape;97;p17"/>
          <p:cNvSpPr txBox="1"/>
          <p:nvPr>
            <p:ph idx="1" type="body"/>
          </p:nvPr>
        </p:nvSpPr>
        <p:spPr>
          <a:xfrm>
            <a:off x="4429850" y="262300"/>
            <a:ext cx="4132500" cy="46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The public doesn’t </a:t>
            </a:r>
            <a:r>
              <a:rPr lang="en" sz="2400"/>
              <a:t>understand</a:t>
            </a:r>
            <a:r>
              <a:rPr lang="en" sz="2400"/>
              <a:t> what we do:</a:t>
            </a:r>
            <a:endParaRPr sz="2100"/>
          </a:p>
          <a:p>
            <a:pPr indent="-365125" lvl="1" marL="914400" rtl="0" algn="l">
              <a:spcBef>
                <a:spcPts val="0"/>
              </a:spcBef>
              <a:spcAft>
                <a:spcPts val="0"/>
              </a:spcAft>
              <a:buSzPts val="2150"/>
              <a:buChar char="○"/>
            </a:pPr>
            <a:r>
              <a:rPr lang="en" sz="2150"/>
              <a:t>Less inflammatory exs</a:t>
            </a:r>
            <a:endParaRPr sz="215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Our Collections need to represent the world</a:t>
            </a:r>
            <a:endParaRPr sz="2400"/>
          </a:p>
          <a:p>
            <a:pPr indent="-365125" lvl="1" marL="914400" rtl="0" algn="l">
              <a:spcBef>
                <a:spcPts val="0"/>
              </a:spcBef>
              <a:spcAft>
                <a:spcPts val="0"/>
              </a:spcAft>
              <a:buSzPts val="2150"/>
              <a:buChar char="○"/>
            </a:pPr>
            <a:r>
              <a:rPr lang="en" sz="2400"/>
              <a:t>“Cancelling” is not </a:t>
            </a:r>
            <a:r>
              <a:rPr lang="en" sz="2400"/>
              <a:t>accurate</a:t>
            </a:r>
            <a:r>
              <a:rPr lang="en" sz="2400"/>
              <a:t>:</a:t>
            </a:r>
            <a:endParaRPr sz="2400"/>
          </a:p>
          <a:p>
            <a:pPr indent="-365125" lvl="1" marL="914400" rtl="0" algn="l">
              <a:spcBef>
                <a:spcPts val="0"/>
              </a:spcBef>
              <a:spcAft>
                <a:spcPts val="0"/>
              </a:spcAft>
              <a:buSzPts val="2150"/>
              <a:buChar char="○"/>
            </a:pPr>
            <a:r>
              <a:rPr lang="en" sz="2150" u="sng">
                <a:solidFill>
                  <a:schemeClr val="hlink"/>
                </a:solidFill>
                <a:hlinkClick r:id="rId4"/>
              </a:rPr>
              <a:t>Classics change</a:t>
            </a:r>
            <a:r>
              <a:rPr lang="en" sz="2150"/>
              <a:t>!</a:t>
            </a:r>
            <a:endParaRPr sz="2150"/>
          </a:p>
          <a:p>
            <a:pPr indent="-365125" lvl="2" marL="1371600" rtl="0" algn="l">
              <a:spcBef>
                <a:spcPts val="0"/>
              </a:spcBef>
              <a:spcAft>
                <a:spcPts val="0"/>
              </a:spcAft>
              <a:buSzPts val="2150"/>
              <a:buChar char="■"/>
            </a:pPr>
            <a:r>
              <a:rPr lang="en" sz="2150"/>
              <a:t>Dr Seuss real talk</a:t>
            </a:r>
            <a:endParaRPr sz="2150"/>
          </a:p>
          <a:p>
            <a:pPr indent="-365125" lvl="1" marL="914400" rtl="0" algn="l">
              <a:spcBef>
                <a:spcPts val="0"/>
              </a:spcBef>
              <a:spcAft>
                <a:spcPts val="0"/>
              </a:spcAft>
              <a:buSzPts val="2150"/>
              <a:buChar char="○"/>
            </a:pPr>
            <a:r>
              <a:rPr lang="en" sz="2150"/>
              <a:t>“</a:t>
            </a:r>
            <a:r>
              <a:rPr lang="en" sz="2150" u="sng">
                <a:solidFill>
                  <a:schemeClr val="hlink"/>
                </a:solidFill>
                <a:hlinkClick r:id="rId5"/>
              </a:rPr>
              <a:t>Consequences Culture</a:t>
            </a:r>
            <a:r>
              <a:rPr lang="en" sz="2150"/>
              <a:t>”</a:t>
            </a:r>
            <a:endParaRPr sz="2150"/>
          </a:p>
        </p:txBody>
      </p:sp>
      <p:pic>
        <p:nvPicPr>
          <p:cNvPr descr="final half inch.png" id="98" name="Google Shape;98;p17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41900" y="4336267"/>
            <a:ext cx="682850" cy="6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3438" y="2365600"/>
            <a:ext cx="3223075" cy="237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type="title"/>
          </p:nvPr>
        </p:nvSpPr>
        <p:spPr>
          <a:xfrm>
            <a:off x="311725" y="196125"/>
            <a:ext cx="3706500" cy="19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Action Step: Include All Staff</a:t>
            </a:r>
            <a:endParaRPr sz="3600"/>
          </a:p>
        </p:txBody>
      </p:sp>
      <p:sp>
        <p:nvSpPr>
          <p:cNvPr id="105" name="Google Shape;105;p18"/>
          <p:cNvSpPr txBox="1"/>
          <p:nvPr>
            <p:ph idx="1" type="body"/>
          </p:nvPr>
        </p:nvSpPr>
        <p:spPr>
          <a:xfrm>
            <a:off x="4572000" y="228600"/>
            <a:ext cx="4231200" cy="457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8800"/>
              <a:t>Our support staff are more diverse</a:t>
            </a:r>
            <a:endParaRPr sz="8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7200"/>
              <a:t>Don’t burden marginalized staff to “teach” you</a:t>
            </a:r>
            <a:endParaRPr sz="88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8800"/>
              <a:t>Include staff from all levels in EDI decision making</a:t>
            </a:r>
            <a:endParaRPr sz="8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7200"/>
              <a:t>Front lines deal with conflict</a:t>
            </a:r>
            <a:endParaRPr sz="72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7200"/>
              <a:t>Acknowledge and empower</a:t>
            </a:r>
            <a:endParaRPr sz="7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8800"/>
              <a:t>Show staff you are serious</a:t>
            </a:r>
            <a:endParaRPr sz="8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7200" u="sng">
                <a:solidFill>
                  <a:schemeClr val="hlink"/>
                </a:solidFill>
                <a:hlinkClick r:id="rId3"/>
              </a:rPr>
              <a:t>Normalize using pronouns</a:t>
            </a:r>
            <a:endParaRPr sz="72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7200"/>
              <a:t>Allow them to speak up</a:t>
            </a:r>
            <a:endParaRPr sz="72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7200"/>
              <a:t>Offer CE to all levels of staff</a:t>
            </a:r>
            <a:endParaRPr sz="72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7200"/>
              <a:t>PTO for every employee no matter how few hours they work.</a:t>
            </a:r>
            <a:endParaRPr sz="7200"/>
          </a:p>
          <a:p>
            <a:pPr indent="0" lvl="0" marL="0" rtl="0" algn="l">
              <a:spcBef>
                <a:spcPts val="1600"/>
              </a:spcBef>
              <a:spcAft>
                <a:spcPts val="1200"/>
              </a:spcAft>
              <a:buNone/>
            </a:pPr>
            <a:r>
              <a:t/>
            </a:r>
            <a:endParaRPr sz="7200"/>
          </a:p>
        </p:txBody>
      </p:sp>
      <p:pic>
        <p:nvPicPr>
          <p:cNvPr descr="final half inch.png" id="106" name="Google Shape;106;p1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3300" y="4260067"/>
            <a:ext cx="682850" cy="6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1638" y="2144900"/>
            <a:ext cx="3386666" cy="2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Action Step: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Audit Your </a:t>
            </a:r>
            <a:r>
              <a:rPr lang="en" sz="3600"/>
              <a:t>Suggestions</a:t>
            </a:r>
            <a:endParaRPr sz="3600"/>
          </a:p>
        </p:txBody>
      </p:sp>
      <p:sp>
        <p:nvSpPr>
          <p:cNvPr id="113" name="Google Shape;113;p19"/>
          <p:cNvSpPr txBox="1"/>
          <p:nvPr>
            <p:ph idx="1" type="body"/>
          </p:nvPr>
        </p:nvSpPr>
        <p:spPr>
          <a:xfrm>
            <a:off x="4644675" y="131875"/>
            <a:ext cx="41664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6663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350" u="sng">
                <a:solidFill>
                  <a:schemeClr val="hlink"/>
                </a:solidFill>
                <a:hlinkClick r:id="rId3"/>
              </a:rPr>
              <a:t>Why reading </a:t>
            </a:r>
            <a:r>
              <a:rPr lang="en" sz="2350" u="sng">
                <a:solidFill>
                  <a:schemeClr val="hlink"/>
                </a:solidFill>
                <a:hlinkClick r:id="rId4"/>
              </a:rPr>
              <a:t>diversely</a:t>
            </a:r>
            <a:r>
              <a:rPr lang="en" sz="2350" u="sng">
                <a:solidFill>
                  <a:schemeClr val="hlink"/>
                </a:solidFill>
                <a:hlinkClick r:id="rId5"/>
              </a:rPr>
              <a:t> is important</a:t>
            </a:r>
            <a:r>
              <a:rPr lang="en" sz="2350"/>
              <a:t>*</a:t>
            </a:r>
            <a:endParaRPr sz="2350"/>
          </a:p>
          <a:p>
            <a:pPr indent="-36663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350"/>
              <a:t>Move on to action!</a:t>
            </a:r>
            <a:endParaRPr sz="2350"/>
          </a:p>
          <a:p>
            <a:pPr indent="-36663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350"/>
              <a:t>Hold yourself and everyone accountable</a:t>
            </a:r>
            <a:endParaRPr sz="2350"/>
          </a:p>
          <a:p>
            <a:pPr indent="-357822" lvl="0" marL="457200" rtl="0" algn="l">
              <a:spcBef>
                <a:spcPts val="0"/>
              </a:spcBef>
              <a:spcAft>
                <a:spcPts val="0"/>
              </a:spcAft>
              <a:buSzPct val="91666"/>
              <a:buChar char="●"/>
            </a:pPr>
            <a:r>
              <a:rPr b="1" lang="en" sz="2400"/>
              <a:t>Institute a </a:t>
            </a:r>
            <a:r>
              <a:rPr b="1" lang="en" sz="2400"/>
              <a:t>marginalized</a:t>
            </a:r>
            <a:r>
              <a:rPr b="1" lang="en" sz="2400"/>
              <a:t> voices requirement!</a:t>
            </a:r>
            <a:endParaRPr b="1" sz="2400"/>
          </a:p>
          <a:p>
            <a:pPr indent="-34607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000"/>
              <a:t>On </a:t>
            </a:r>
            <a:r>
              <a:rPr lang="en" sz="2000"/>
              <a:t>everything</a:t>
            </a:r>
            <a:r>
              <a:rPr lang="en" sz="2000"/>
              <a:t>!</a:t>
            </a:r>
            <a:endParaRPr sz="2000"/>
          </a:p>
          <a:p>
            <a:pPr indent="-34607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000"/>
              <a:t>Go back and </a:t>
            </a:r>
            <a:r>
              <a:rPr lang="en" sz="2000" u="sng">
                <a:solidFill>
                  <a:schemeClr val="hlink"/>
                </a:solidFill>
                <a:hlinkClick r:id="rId6"/>
              </a:rPr>
              <a:t>fix old lists</a:t>
            </a:r>
            <a:endParaRPr sz="2000"/>
          </a:p>
          <a:p>
            <a:pPr indent="-36957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When suggesting- focus on appeal NOT diversity</a:t>
            </a:r>
            <a:endParaRPr sz="2400"/>
          </a:p>
          <a:p>
            <a:pPr indent="-34607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000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Diversity is not a “superpower</a:t>
            </a:r>
            <a:r>
              <a:rPr lang="en" sz="2000"/>
              <a:t>”</a:t>
            </a:r>
            <a:r>
              <a:rPr lang="en" sz="2000"/>
              <a:t> </a:t>
            </a:r>
            <a:endParaRPr sz="2000"/>
          </a:p>
          <a:p>
            <a:pPr indent="-34607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000"/>
              <a:t>It also is not a </a:t>
            </a:r>
            <a:r>
              <a:rPr lang="en" sz="2000" u="sng">
                <a:solidFill>
                  <a:schemeClr val="hlink"/>
                </a:solidFill>
                <a:hlinkClick r:id="rId8"/>
              </a:rPr>
              <a:t>genre</a:t>
            </a:r>
            <a:endParaRPr sz="2000"/>
          </a:p>
        </p:txBody>
      </p:sp>
      <p:pic>
        <p:nvPicPr>
          <p:cNvPr descr="final half inch.png" id="114" name="Google Shape;114;p19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13300" y="4260067"/>
            <a:ext cx="682850" cy="6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35326" y="2631625"/>
            <a:ext cx="3859300" cy="217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/>
        </p:nvSpPr>
        <p:spPr>
          <a:xfrm>
            <a:off x="4952275" y="4751875"/>
            <a:ext cx="342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*I am done with that passive BS though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>
            <p:ph type="title"/>
          </p:nvPr>
        </p:nvSpPr>
        <p:spPr>
          <a:xfrm>
            <a:off x="311725" y="500925"/>
            <a:ext cx="3706500" cy="20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Action Step: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Improve Discovery</a:t>
            </a:r>
            <a:endParaRPr sz="3600"/>
          </a:p>
        </p:txBody>
      </p:sp>
      <p:sp>
        <p:nvSpPr>
          <p:cNvPr id="122" name="Google Shape;122;p20"/>
          <p:cNvSpPr txBox="1"/>
          <p:nvPr>
            <p:ph idx="1" type="body"/>
          </p:nvPr>
        </p:nvSpPr>
        <p:spPr>
          <a:xfrm>
            <a:off x="4644675" y="263775"/>
            <a:ext cx="3971700" cy="45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Use your catalog, not your spaces to </a:t>
            </a:r>
            <a:r>
              <a:rPr lang="en" sz="2200" u="sng">
                <a:solidFill>
                  <a:schemeClr val="hlink"/>
                </a:solidFill>
                <a:hlinkClick r:id="rId3"/>
              </a:rPr>
              <a:t>improve discovery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Titles that show real life, not just stereotypes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Luis Alberto Urrea readalikes</a:t>
            </a:r>
            <a:r>
              <a:rPr lang="en" sz="2200"/>
              <a:t> and a mini-rant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Diverse </a:t>
            </a:r>
            <a:r>
              <a:rPr lang="en" sz="22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readalikes for David Baldacci </a:t>
            </a:r>
            <a:r>
              <a:rPr lang="en" sz="2200"/>
              <a:t>and unintentional racism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Pledge to NEVER only having straight white male readalikes</a:t>
            </a:r>
            <a:endParaRPr sz="2200"/>
          </a:p>
        </p:txBody>
      </p:sp>
      <p:pic>
        <p:nvPicPr>
          <p:cNvPr descr="final half inch.png" id="123" name="Google Shape;123;p20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13300" y="4260067"/>
            <a:ext cx="682850" cy="6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4675" y="2464374"/>
            <a:ext cx="3706500" cy="207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7575" y="4568996"/>
            <a:ext cx="4251475" cy="48252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>
            <p:ph type="title"/>
          </p:nvPr>
        </p:nvSpPr>
        <p:spPr>
          <a:xfrm>
            <a:off x="311725" y="272325"/>
            <a:ext cx="37065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Action Step: But Don’t Give Hateful Books a Boost 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4356850" y="84625"/>
            <a:ext cx="4166400" cy="34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37869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3050"/>
              <a:t>Case Study</a:t>
            </a:r>
            <a:endParaRPr sz="3050"/>
          </a:p>
          <a:p>
            <a:pPr indent="-37869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3050"/>
              <a:t>No new shelf</a:t>
            </a:r>
            <a:endParaRPr sz="3050"/>
          </a:p>
          <a:p>
            <a:pPr indent="-37869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3050"/>
              <a:t>Make a spreadsheet of “Titles of Concern”</a:t>
            </a:r>
            <a:endParaRPr sz="3050"/>
          </a:p>
          <a:p>
            <a:pPr indent="-354091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550"/>
              <a:t>No display/lists</a:t>
            </a:r>
            <a:endParaRPr sz="2550"/>
          </a:p>
          <a:p>
            <a:pPr indent="-354091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550"/>
              <a:t>More aggressive weeding</a:t>
            </a:r>
            <a:endParaRPr sz="2550"/>
          </a:p>
          <a:p>
            <a:pPr indent="-37869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3050"/>
              <a:t>Available in catalog for discovery</a:t>
            </a:r>
            <a:endParaRPr sz="305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/>
          </a:p>
        </p:txBody>
      </p:sp>
      <p:pic>
        <p:nvPicPr>
          <p:cNvPr descr="final half inch.png" id="132" name="Google Shape;132;p2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13300" y="4260067"/>
            <a:ext cx="682850" cy="6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8719" y="2427844"/>
            <a:ext cx="1759025" cy="265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97697" y="2832675"/>
            <a:ext cx="6081500" cy="135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