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93" r:id="rId8"/>
    <p:sldId id="264" r:id="rId9"/>
    <p:sldId id="300" r:id="rId10"/>
    <p:sldId id="267" r:id="rId11"/>
    <p:sldId id="295" r:id="rId12"/>
    <p:sldId id="301" r:id="rId13"/>
    <p:sldId id="302" r:id="rId14"/>
    <p:sldId id="297" r:id="rId15"/>
    <p:sldId id="298" r:id="rId16"/>
    <p:sldId id="286" r:id="rId17"/>
    <p:sldId id="269" r:id="rId18"/>
    <p:sldId id="290" r:id="rId19"/>
    <p:sldId id="303" r:id="rId20"/>
  </p:sldIdLst>
  <p:sldSz cx="9144000" cy="5143500" type="screen16x9"/>
  <p:notesSz cx="6858000" cy="9144000"/>
  <p:embeddedFontLst>
    <p:embeddedFont>
      <p:font typeface="Bree Serif" panose="020B0604020202020204" charset="0"/>
      <p:regular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a:srgbClr val="FFD966"/>
    <a:srgbClr val="FFFF66"/>
    <a:srgbClr val="FF9900"/>
    <a:srgbClr val="FFCC99"/>
    <a:srgbClr val="31C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A9B12-F000-2C31-38A7-F6BF44FFD7A5}" v="152" dt="2025-03-26T18:38:55.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757415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1caa89f0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caa89f0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Explain better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55AFA7FD-0B4C-0903-27BE-DBB1019488DA}"/>
            </a:ext>
          </a:extLst>
        </p:cNvPr>
        <p:cNvGrpSpPr/>
        <p:nvPr/>
      </p:nvGrpSpPr>
      <p:grpSpPr>
        <a:xfrm>
          <a:off x="0" y="0"/>
          <a:ext cx="0" cy="0"/>
          <a:chOff x="0" y="0"/>
          <a:chExt cx="0" cy="0"/>
        </a:xfrm>
      </p:grpSpPr>
      <p:sp>
        <p:nvSpPr>
          <p:cNvPr id="119" name="Google Shape;119;g31caa89f063_0_0:notes">
            <a:extLst>
              <a:ext uri="{FF2B5EF4-FFF2-40B4-BE49-F238E27FC236}">
                <a16:creationId xmlns:a16="http://schemas.microsoft.com/office/drawing/2014/main" id="{210430C1-A9B2-2D92-F230-C962FDB6DF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caa89f063_0_0:notes">
            <a:extLst>
              <a:ext uri="{FF2B5EF4-FFF2-40B4-BE49-F238E27FC236}">
                <a16:creationId xmlns:a16="http://schemas.microsoft.com/office/drawing/2014/main" id="{4B507735-7D5A-E231-AD4B-6294EE7685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phrases? </a:t>
            </a:r>
            <a:endParaRPr/>
          </a:p>
        </p:txBody>
      </p:sp>
    </p:spTree>
    <p:extLst>
      <p:ext uri="{BB962C8B-B14F-4D97-AF65-F5344CB8AC3E}">
        <p14:creationId xmlns:p14="http://schemas.microsoft.com/office/powerpoint/2010/main" val="78744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67C7BE7-BEB1-EE21-3950-48DF1E83412C}"/>
            </a:ext>
          </a:extLst>
        </p:cNvPr>
        <p:cNvGrpSpPr/>
        <p:nvPr/>
      </p:nvGrpSpPr>
      <p:grpSpPr>
        <a:xfrm>
          <a:off x="0" y="0"/>
          <a:ext cx="0" cy="0"/>
          <a:chOff x="0" y="0"/>
          <a:chExt cx="0" cy="0"/>
        </a:xfrm>
      </p:grpSpPr>
      <p:sp>
        <p:nvSpPr>
          <p:cNvPr id="119" name="Google Shape;119;g31caa89f063_0_0:notes">
            <a:extLst>
              <a:ext uri="{FF2B5EF4-FFF2-40B4-BE49-F238E27FC236}">
                <a16:creationId xmlns:a16="http://schemas.microsoft.com/office/drawing/2014/main" id="{C2C25013-14D2-8A61-BADD-F10B382301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caa89f063_0_0:notes">
            <a:extLst>
              <a:ext uri="{FF2B5EF4-FFF2-40B4-BE49-F238E27FC236}">
                <a16:creationId xmlns:a16="http://schemas.microsoft.com/office/drawing/2014/main" id="{2FFCBFF2-2F1C-448A-4166-2C8A750A70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38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44A41193-F404-0A94-F39F-CF3A5F5D291C}"/>
            </a:ext>
          </a:extLst>
        </p:cNvPr>
        <p:cNvGrpSpPr/>
        <p:nvPr/>
      </p:nvGrpSpPr>
      <p:grpSpPr>
        <a:xfrm>
          <a:off x="0" y="0"/>
          <a:ext cx="0" cy="0"/>
          <a:chOff x="0" y="0"/>
          <a:chExt cx="0" cy="0"/>
        </a:xfrm>
      </p:grpSpPr>
      <p:sp>
        <p:nvSpPr>
          <p:cNvPr id="119" name="Google Shape;119;g31caa89f063_0_0:notes">
            <a:extLst>
              <a:ext uri="{FF2B5EF4-FFF2-40B4-BE49-F238E27FC236}">
                <a16:creationId xmlns:a16="http://schemas.microsoft.com/office/drawing/2014/main" id="{9ED87EB5-9A21-F3B2-7C7A-E324CACA97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caa89f063_0_0:notes">
            <a:extLst>
              <a:ext uri="{FF2B5EF4-FFF2-40B4-BE49-F238E27FC236}">
                <a16:creationId xmlns:a16="http://schemas.microsoft.com/office/drawing/2014/main" id="{0F0C114D-D2DD-2973-D590-6D750E6CC2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00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35D9CB22-63DC-6354-B744-F051E18AD490}"/>
            </a:ext>
          </a:extLst>
        </p:cNvPr>
        <p:cNvGrpSpPr/>
        <p:nvPr/>
      </p:nvGrpSpPr>
      <p:grpSpPr>
        <a:xfrm>
          <a:off x="0" y="0"/>
          <a:ext cx="0" cy="0"/>
          <a:chOff x="0" y="0"/>
          <a:chExt cx="0" cy="0"/>
        </a:xfrm>
      </p:grpSpPr>
      <p:sp>
        <p:nvSpPr>
          <p:cNvPr id="119" name="Google Shape;119;g31caa89f063_0_0:notes">
            <a:extLst>
              <a:ext uri="{FF2B5EF4-FFF2-40B4-BE49-F238E27FC236}">
                <a16:creationId xmlns:a16="http://schemas.microsoft.com/office/drawing/2014/main" id="{3A17485B-2769-DA67-B956-25CB4E4405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caa89f063_0_0:notes">
            <a:extLst>
              <a:ext uri="{FF2B5EF4-FFF2-40B4-BE49-F238E27FC236}">
                <a16:creationId xmlns:a16="http://schemas.microsoft.com/office/drawing/2014/main" id="{C0A05BFA-A336-D5BF-E462-038D787227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63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7B9DEB1-CE03-F9C8-3E50-B9959FCBEE20}"/>
            </a:ext>
          </a:extLst>
        </p:cNvPr>
        <p:cNvGrpSpPr/>
        <p:nvPr/>
      </p:nvGrpSpPr>
      <p:grpSpPr>
        <a:xfrm>
          <a:off x="0" y="0"/>
          <a:ext cx="0" cy="0"/>
          <a:chOff x="0" y="0"/>
          <a:chExt cx="0" cy="0"/>
        </a:xfrm>
      </p:grpSpPr>
      <p:sp>
        <p:nvSpPr>
          <p:cNvPr id="119" name="Google Shape;119;g31caa89f063_0_0:notes">
            <a:extLst>
              <a:ext uri="{FF2B5EF4-FFF2-40B4-BE49-F238E27FC236}">
                <a16:creationId xmlns:a16="http://schemas.microsoft.com/office/drawing/2014/main" id="{FCB098AA-EFC5-1598-9D1A-6126ECDE35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caa89f063_0_0:notes">
            <a:extLst>
              <a:ext uri="{FF2B5EF4-FFF2-40B4-BE49-F238E27FC236}">
                <a16:creationId xmlns:a16="http://schemas.microsoft.com/office/drawing/2014/main" id="{11AB741D-EEB8-0DD0-5AB8-9D215C0EA7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Listening Practice </a:t>
            </a:r>
            <a:endParaRPr/>
          </a:p>
        </p:txBody>
      </p:sp>
    </p:spTree>
    <p:extLst>
      <p:ext uri="{BB962C8B-B14F-4D97-AF65-F5344CB8AC3E}">
        <p14:creationId xmlns:p14="http://schemas.microsoft.com/office/powerpoint/2010/main" val="218463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1caa89f0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caa89f0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Key Points of WH questions and Verb To be</a:t>
            </a:r>
            <a:endParaRPr/>
          </a:p>
        </p:txBody>
      </p:sp>
    </p:spTree>
    <p:extLst>
      <p:ext uri="{BB962C8B-B14F-4D97-AF65-F5344CB8AC3E}">
        <p14:creationId xmlns:p14="http://schemas.microsoft.com/office/powerpoint/2010/main" val="1235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caa89f0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caa89f0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16243fa49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16243fa49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24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6A07E8F-9318-55DE-FB1C-87E641D1C3F3}"/>
            </a:ext>
          </a:extLst>
        </p:cNvPr>
        <p:cNvGrpSpPr/>
        <p:nvPr/>
      </p:nvGrpSpPr>
      <p:grpSpPr>
        <a:xfrm>
          <a:off x="0" y="0"/>
          <a:ext cx="0" cy="0"/>
          <a:chOff x="0" y="0"/>
          <a:chExt cx="0" cy="0"/>
        </a:xfrm>
      </p:grpSpPr>
      <p:sp>
        <p:nvSpPr>
          <p:cNvPr id="130" name="Google Shape;130;g31caa89f063_0_5:notes">
            <a:extLst>
              <a:ext uri="{FF2B5EF4-FFF2-40B4-BE49-F238E27FC236}">
                <a16:creationId xmlns:a16="http://schemas.microsoft.com/office/drawing/2014/main" id="{FA6FF873-D74A-15D6-A2E2-C24E5E9851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caa89f063_0_5:notes">
            <a:extLst>
              <a:ext uri="{FF2B5EF4-FFF2-40B4-BE49-F238E27FC236}">
                <a16:creationId xmlns:a16="http://schemas.microsoft.com/office/drawing/2014/main" id="{AB2F18A0-A150-85A7-7620-C1550FD0D5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91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0c13f136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0c13f136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0c13f136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0c13f136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c13f1364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0c13f136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c13f1364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c13f1364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16243fa49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16243fa49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efda0ed9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efda0ed9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930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16243fa4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16243fa4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Warm up </a:t>
            </a:r>
            <a:r>
              <a:rPr lang="en-US" err="1"/>
              <a:t>pronouncuation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88ED1F53-0BEC-09E3-1A13-347C30DFFFC7}"/>
            </a:ext>
          </a:extLst>
        </p:cNvPr>
        <p:cNvGrpSpPr/>
        <p:nvPr/>
      </p:nvGrpSpPr>
      <p:grpSpPr>
        <a:xfrm>
          <a:off x="0" y="0"/>
          <a:ext cx="0" cy="0"/>
          <a:chOff x="0" y="0"/>
          <a:chExt cx="0" cy="0"/>
        </a:xfrm>
      </p:grpSpPr>
      <p:sp>
        <p:nvSpPr>
          <p:cNvPr id="99" name="Google Shape;99;g316243fa49b_0_0:notes">
            <a:extLst>
              <a:ext uri="{FF2B5EF4-FFF2-40B4-BE49-F238E27FC236}">
                <a16:creationId xmlns:a16="http://schemas.microsoft.com/office/drawing/2014/main" id="{7EFF3628-2711-5097-CF8A-D2DFF09693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16243fa49b_0_0:notes">
            <a:extLst>
              <a:ext uri="{FF2B5EF4-FFF2-40B4-BE49-F238E27FC236}">
                <a16:creationId xmlns:a16="http://schemas.microsoft.com/office/drawing/2014/main" id="{CCE11761-75FC-2F2C-5812-55B689889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Warm up </a:t>
            </a:r>
            <a:r>
              <a:rPr lang="en-US" err="1"/>
              <a:t>pronouncuation</a:t>
            </a:r>
            <a:endParaRPr/>
          </a:p>
        </p:txBody>
      </p:sp>
    </p:spTree>
    <p:extLst>
      <p:ext uri="{BB962C8B-B14F-4D97-AF65-F5344CB8AC3E}">
        <p14:creationId xmlns:p14="http://schemas.microsoft.com/office/powerpoint/2010/main" val="313702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4a"/><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audio" Target="../media/media2.m4a"/><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r="21191"/>
          <a:stretch/>
        </p:blipFill>
        <p:spPr>
          <a:xfrm>
            <a:off x="0" y="116700"/>
            <a:ext cx="9144000" cy="4204670"/>
          </a:xfrm>
          <a:prstGeom prst="rect">
            <a:avLst/>
          </a:prstGeom>
          <a:noFill/>
          <a:ln>
            <a:noFill/>
          </a:ln>
        </p:spPr>
      </p:pic>
      <p:pic>
        <p:nvPicPr>
          <p:cNvPr id="55" name="Google Shape;55;p13"/>
          <p:cNvPicPr preferRelativeResize="0"/>
          <p:nvPr/>
        </p:nvPicPr>
        <p:blipFill>
          <a:blip r:embed="rId4">
            <a:alphaModFix/>
          </a:blip>
          <a:stretch>
            <a:fillRect/>
          </a:stretch>
        </p:blipFill>
        <p:spPr>
          <a:xfrm>
            <a:off x="3139675" y="4398175"/>
            <a:ext cx="2957527" cy="74532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427166"/>
            <a:ext cx="8520600" cy="1128754"/>
          </a:xfrm>
          <a:prstGeom prst="rect">
            <a:avLst/>
          </a:prstGeom>
        </p:spPr>
        <p:txBody>
          <a:bodyPr spcFirstLastPara="1" wrap="square" lIns="91425" tIns="91425" rIns="91425" bIns="91425" anchor="t" anchorCtr="0">
            <a:noAutofit/>
          </a:bodyPr>
          <a:lstStyle/>
          <a:p>
            <a:pPr algn="ctr"/>
            <a:r>
              <a:rPr lang="en-US" sz="3400">
                <a:solidFill>
                  <a:srgbClr val="45818E"/>
                </a:solidFill>
                <a:ea typeface="Bree Serif"/>
                <a:sym typeface="Bree Serif"/>
              </a:rPr>
              <a:t>Vocabulary List 4: Programs and Events </a:t>
            </a:r>
            <a:endParaRPr lang="en-US" sz="3400">
              <a:solidFill>
                <a:srgbClr val="45818E"/>
              </a:solidFill>
            </a:endParaRPr>
          </a:p>
        </p:txBody>
      </p:sp>
      <p:sp>
        <p:nvSpPr>
          <p:cNvPr id="123" name="Google Shape;123;p24"/>
          <p:cNvSpPr txBox="1">
            <a:spLocks noGrp="1"/>
          </p:cNvSpPr>
          <p:nvPr>
            <p:ph type="body" idx="1"/>
          </p:nvPr>
        </p:nvSpPr>
        <p:spPr>
          <a:xfrm>
            <a:off x="311700" y="1309290"/>
            <a:ext cx="8295748" cy="3290806"/>
          </a:xfrm>
          <a:prstGeom prst="rect">
            <a:avLst/>
          </a:prstGeom>
        </p:spPr>
        <p:txBody>
          <a:bodyPr spcFirstLastPara="1" wrap="square" lIns="91425" tIns="91425" rIns="91425" bIns="91425" anchor="t" anchorCtr="0">
            <a:normAutofit fontScale="92500" lnSpcReduction="20000"/>
          </a:bodyPr>
          <a:lstStyle/>
          <a:p>
            <a:pPr indent="-381000">
              <a:lnSpc>
                <a:spcPct val="150000"/>
              </a:lnSpc>
              <a:buClr>
                <a:schemeClr val="dk1"/>
              </a:buClr>
              <a:buSzPts val="2400"/>
              <a:buFont typeface="Calibri"/>
              <a:buChar char="●"/>
            </a:pPr>
            <a:r>
              <a:rPr lang="en-US" sz="2800" dirty="0">
                <a:solidFill>
                  <a:schemeClr val="bg2"/>
                </a:solidFill>
                <a:ea typeface="Calibri"/>
                <a:cs typeface="Calibri"/>
                <a:sym typeface="Calibri"/>
              </a:rPr>
              <a:t>I will first present the pronunciation</a:t>
            </a:r>
            <a:endParaRPr lang="en-US" dirty="0">
              <a:solidFill>
                <a:schemeClr val="bg2"/>
              </a:solidFill>
              <a:ea typeface="Calibri"/>
              <a:sym typeface="Calibri"/>
            </a:endParaRPr>
          </a:p>
          <a:p>
            <a:pPr indent="-381000">
              <a:lnSpc>
                <a:spcPct val="150000"/>
              </a:lnSpc>
              <a:buClr>
                <a:schemeClr val="dk1"/>
              </a:buClr>
              <a:buSzPts val="2400"/>
              <a:buFont typeface="Calibri"/>
              <a:buChar char="●"/>
            </a:pPr>
            <a:r>
              <a:rPr lang="en-US" sz="2800" dirty="0">
                <a:solidFill>
                  <a:schemeClr val="bg2"/>
                </a:solidFill>
                <a:ea typeface="Calibri"/>
                <a:cs typeface="Calibri"/>
                <a:sym typeface="Calibri"/>
              </a:rPr>
              <a:t>Participants will have the opportunity to pronounce the Spanish vocabulary and ask questions. </a:t>
            </a:r>
            <a:endParaRPr lang="en-US">
              <a:solidFill>
                <a:schemeClr val="bg2"/>
              </a:solidFill>
            </a:endParaRPr>
          </a:p>
          <a:p>
            <a:pPr indent="-381000">
              <a:lnSpc>
                <a:spcPct val="150000"/>
              </a:lnSpc>
              <a:buClr>
                <a:schemeClr val="dk1"/>
              </a:buClr>
              <a:buSzPts val="2400"/>
              <a:buFont typeface="Calibri"/>
              <a:buChar char="●"/>
            </a:pPr>
            <a:r>
              <a:rPr lang="en-US" sz="2800" dirty="0">
                <a:solidFill>
                  <a:schemeClr val="bg2"/>
                </a:solidFill>
                <a:ea typeface="Calibri"/>
                <a:cs typeface="Calibri"/>
                <a:sym typeface="Calibri"/>
              </a:rPr>
              <a:t>We will practice vocabulary and  phrases.</a:t>
            </a:r>
            <a:endParaRPr lang="en-US" sz="2800" dirty="0">
              <a:solidFill>
                <a:schemeClr val="bg2"/>
              </a:solidFill>
              <a:ea typeface="Calibri"/>
              <a:cs typeface="Calibri"/>
            </a:endParaRPr>
          </a:p>
          <a:p>
            <a:pPr indent="-381000">
              <a:lnSpc>
                <a:spcPct val="150000"/>
              </a:lnSpc>
              <a:buClr>
                <a:schemeClr val="dk1"/>
              </a:buClr>
              <a:buSzPts val="2400"/>
              <a:buFont typeface="Calibri"/>
              <a:buChar char="●"/>
            </a:pPr>
            <a:r>
              <a:rPr lang="en-US" sz="2800" dirty="0">
                <a:solidFill>
                  <a:schemeClr val="bg2"/>
                </a:solidFill>
                <a:ea typeface="Calibri"/>
                <a:cs typeface="Calibri"/>
              </a:rPr>
              <a:t>Study vocabulary in small groups and share examples of patron interaction to the whole group.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1">
          <a:extLst>
            <a:ext uri="{FF2B5EF4-FFF2-40B4-BE49-F238E27FC236}">
              <a16:creationId xmlns:a16="http://schemas.microsoft.com/office/drawing/2014/main" id="{34C93B44-F43A-7C4B-D140-7DBB12EEC582}"/>
            </a:ext>
          </a:extLst>
        </p:cNvPr>
        <p:cNvGrpSpPr/>
        <p:nvPr/>
      </p:nvGrpSpPr>
      <p:grpSpPr>
        <a:xfrm>
          <a:off x="0" y="0"/>
          <a:ext cx="0" cy="0"/>
          <a:chOff x="0" y="0"/>
          <a:chExt cx="0" cy="0"/>
        </a:xfrm>
      </p:grpSpPr>
      <p:sp>
        <p:nvSpPr>
          <p:cNvPr id="122" name="Google Shape;122;p24">
            <a:extLst>
              <a:ext uri="{FF2B5EF4-FFF2-40B4-BE49-F238E27FC236}">
                <a16:creationId xmlns:a16="http://schemas.microsoft.com/office/drawing/2014/main" id="{2C9C303A-6034-BB08-269F-FD278B7C210E}"/>
              </a:ext>
            </a:extLst>
          </p:cNvPr>
          <p:cNvSpPr txBox="1">
            <a:spLocks noGrp="1"/>
          </p:cNvSpPr>
          <p:nvPr>
            <p:ph type="title"/>
          </p:nvPr>
        </p:nvSpPr>
        <p:spPr>
          <a:xfrm>
            <a:off x="309528" y="-1700"/>
            <a:ext cx="8520600" cy="572700"/>
          </a:xfrm>
          <a:prstGeom prst="rect">
            <a:avLst/>
          </a:prstGeom>
        </p:spPr>
        <p:txBody>
          <a:bodyPr spcFirstLastPara="1" wrap="square" lIns="91425" tIns="91425" rIns="91425" bIns="91425" anchor="t" anchorCtr="0">
            <a:noAutofit/>
          </a:bodyPr>
          <a:lstStyle/>
          <a:p>
            <a:pPr algn="ctr"/>
            <a:r>
              <a:rPr lang="en-US" b="1" dirty="0">
                <a:solidFill>
                  <a:srgbClr val="45818E"/>
                </a:solidFill>
              </a:rPr>
              <a:t>Vocabulary List 4: Programs and Events</a:t>
            </a:r>
            <a:br>
              <a:rPr lang="en-US" dirty="0">
                <a:solidFill>
                  <a:srgbClr val="45818E"/>
                </a:solidFill>
              </a:rPr>
            </a:br>
            <a:br>
              <a:rPr lang="en-US" dirty="0"/>
            </a:br>
            <a:endParaRPr lang="en-US" dirty="0">
              <a:solidFill>
                <a:srgbClr val="45818E"/>
              </a:solidFill>
            </a:endParaRPr>
          </a:p>
        </p:txBody>
      </p:sp>
      <p:pic>
        <p:nvPicPr>
          <p:cNvPr id="2" name="Picture 1">
            <a:extLst>
              <a:ext uri="{FF2B5EF4-FFF2-40B4-BE49-F238E27FC236}">
                <a16:creationId xmlns:a16="http://schemas.microsoft.com/office/drawing/2014/main" id="{30105860-BB6B-6E4B-C061-7955115CE07B}"/>
              </a:ext>
            </a:extLst>
          </p:cNvPr>
          <p:cNvPicPr>
            <a:picLocks noChangeAspect="1"/>
          </p:cNvPicPr>
          <p:nvPr/>
        </p:nvPicPr>
        <p:blipFill>
          <a:blip r:embed="rId7"/>
          <a:srcRect l="4709" t="5222" r="4709" b="4118"/>
          <a:stretch/>
        </p:blipFill>
        <p:spPr>
          <a:xfrm>
            <a:off x="1035075" y="1126786"/>
            <a:ext cx="3390472" cy="3840279"/>
          </a:xfrm>
          <a:prstGeom prst="rect">
            <a:avLst/>
          </a:prstGeom>
        </p:spPr>
      </p:pic>
      <p:pic>
        <p:nvPicPr>
          <p:cNvPr id="3" name="Picture 2" descr="A table with text on it&#10;&#10;AI-generated content may be incorrect.">
            <a:extLst>
              <a:ext uri="{FF2B5EF4-FFF2-40B4-BE49-F238E27FC236}">
                <a16:creationId xmlns:a16="http://schemas.microsoft.com/office/drawing/2014/main" id="{E137783B-2629-DDC9-AAC2-9248322C47A6}"/>
              </a:ext>
            </a:extLst>
          </p:cNvPr>
          <p:cNvPicPr>
            <a:picLocks noChangeAspect="1"/>
          </p:cNvPicPr>
          <p:nvPr/>
        </p:nvPicPr>
        <p:blipFill>
          <a:blip r:embed="rId8"/>
          <a:srcRect l="777" t="2641" r="1554"/>
          <a:stretch/>
        </p:blipFill>
        <p:spPr>
          <a:xfrm>
            <a:off x="5685881" y="697145"/>
            <a:ext cx="2974221" cy="4274496"/>
          </a:xfrm>
          <a:prstGeom prst="rect">
            <a:avLst/>
          </a:prstGeom>
        </p:spPr>
      </p:pic>
      <p:pic>
        <p:nvPicPr>
          <p:cNvPr id="4" name="programs y events">
            <a:hlinkClick r:id="" action="ppaction://media"/>
            <a:extLst>
              <a:ext uri="{FF2B5EF4-FFF2-40B4-BE49-F238E27FC236}">
                <a16:creationId xmlns:a16="http://schemas.microsoft.com/office/drawing/2014/main" id="{4527074B-480F-2CF8-57D7-D7CC848DD32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44" y="1287255"/>
            <a:ext cx="730250" cy="730250"/>
          </a:xfrm>
          <a:prstGeom prst="rect">
            <a:avLst/>
          </a:prstGeom>
        </p:spPr>
      </p:pic>
      <p:pic>
        <p:nvPicPr>
          <p:cNvPr id="6" name="Nouns and Adjectives ">
            <a:hlinkClick r:id="" action="ppaction://media"/>
            <a:extLst>
              <a:ext uri="{FF2B5EF4-FFF2-40B4-BE49-F238E27FC236}">
                <a16:creationId xmlns:a16="http://schemas.microsoft.com/office/drawing/2014/main" id="{09AA0D94-9EA8-0A5A-DE97-36015824CCB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819788" y="914538"/>
            <a:ext cx="730250" cy="730250"/>
          </a:xfrm>
          <a:prstGeom prst="rect">
            <a:avLst/>
          </a:prstGeom>
        </p:spPr>
      </p:pic>
    </p:spTree>
    <p:extLst>
      <p:ext uri="{BB962C8B-B14F-4D97-AF65-F5344CB8AC3E}">
        <p14:creationId xmlns:p14="http://schemas.microsoft.com/office/powerpoint/2010/main" val="1981191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1">
          <a:extLst>
            <a:ext uri="{FF2B5EF4-FFF2-40B4-BE49-F238E27FC236}">
              <a16:creationId xmlns:a16="http://schemas.microsoft.com/office/drawing/2014/main" id="{FC7A22C3-4E53-FD43-30C2-55FD286C33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B7EF17-96D3-C067-9155-8F5F4E5975AD}"/>
              </a:ext>
            </a:extLst>
          </p:cNvPr>
          <p:cNvSpPr txBox="1"/>
          <p:nvPr/>
        </p:nvSpPr>
        <p:spPr>
          <a:xfrm>
            <a:off x="897764" y="204015"/>
            <a:ext cx="74121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45818E"/>
                </a:solidFill>
              </a:rPr>
              <a:t>Programs and Events Vocabulary practice </a:t>
            </a:r>
            <a:endParaRPr lang="en-US" dirty="0"/>
          </a:p>
        </p:txBody>
      </p:sp>
      <p:sp>
        <p:nvSpPr>
          <p:cNvPr id="4" name="TextBox 3">
            <a:extLst>
              <a:ext uri="{FF2B5EF4-FFF2-40B4-BE49-F238E27FC236}">
                <a16:creationId xmlns:a16="http://schemas.microsoft.com/office/drawing/2014/main" id="{75A4D591-D156-E2F0-91BA-EB3AC4997E24}"/>
              </a:ext>
            </a:extLst>
          </p:cNvPr>
          <p:cNvSpPr txBox="1"/>
          <p:nvPr/>
        </p:nvSpPr>
        <p:spPr>
          <a:xfrm>
            <a:off x="977324" y="-655865"/>
            <a:ext cx="7507894" cy="1004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800" dirty="0">
                <a:cs typeface="Segoe UI"/>
              </a:rPr>
              <a:t>​</a:t>
            </a:r>
            <a:endParaRPr lang="en-US" sz="2000" b="1" dirty="0">
              <a:solidFill>
                <a:schemeClr val="bg2"/>
              </a:solidFill>
            </a:endParaRPr>
          </a:p>
          <a:p>
            <a:pPr marL="342900" indent="-342900">
              <a:lnSpc>
                <a:spcPct val="150000"/>
              </a:lnSpc>
              <a:buFont typeface="Arial,Sans-Serif"/>
              <a:buChar char="•"/>
            </a:pPr>
            <a:endParaRPr lang="en-US" sz="2400" dirty="0">
              <a:solidFill>
                <a:schemeClr val="bg2"/>
              </a:solidFill>
              <a:latin typeface="Calibri"/>
            </a:endParaRPr>
          </a:p>
        </p:txBody>
      </p:sp>
      <p:sp>
        <p:nvSpPr>
          <p:cNvPr id="2" name="TextBox 1">
            <a:extLst>
              <a:ext uri="{FF2B5EF4-FFF2-40B4-BE49-F238E27FC236}">
                <a16:creationId xmlns:a16="http://schemas.microsoft.com/office/drawing/2014/main" id="{C91368D7-64A6-89AC-A268-D49D3E3816AF}"/>
              </a:ext>
            </a:extLst>
          </p:cNvPr>
          <p:cNvSpPr txBox="1"/>
          <p:nvPr/>
        </p:nvSpPr>
        <p:spPr>
          <a:xfrm>
            <a:off x="393493" y="186010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Comenzar, empezar</a:t>
            </a:r>
          </a:p>
        </p:txBody>
      </p:sp>
      <p:sp>
        <p:nvSpPr>
          <p:cNvPr id="5" name="TextBox 4">
            <a:extLst>
              <a:ext uri="{FF2B5EF4-FFF2-40B4-BE49-F238E27FC236}">
                <a16:creationId xmlns:a16="http://schemas.microsoft.com/office/drawing/2014/main" id="{95F18DB5-1A7A-0EF1-9972-AE0EE2533E90}"/>
              </a:ext>
            </a:extLst>
          </p:cNvPr>
          <p:cNvSpPr txBox="1"/>
          <p:nvPr/>
        </p:nvSpPr>
        <p:spPr>
          <a:xfrm>
            <a:off x="3331564" y="2380625"/>
            <a:ext cx="1403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Registrar</a:t>
            </a:r>
          </a:p>
        </p:txBody>
      </p:sp>
      <p:sp>
        <p:nvSpPr>
          <p:cNvPr id="7" name="TextBox 6">
            <a:extLst>
              <a:ext uri="{FF2B5EF4-FFF2-40B4-BE49-F238E27FC236}">
                <a16:creationId xmlns:a16="http://schemas.microsoft.com/office/drawing/2014/main" id="{816855B6-7B4D-7EDA-218B-6487E85A880C}"/>
              </a:ext>
            </a:extLst>
          </p:cNvPr>
          <p:cNvSpPr txBox="1"/>
          <p:nvPr/>
        </p:nvSpPr>
        <p:spPr>
          <a:xfrm>
            <a:off x="3741325" y="1891733"/>
            <a:ext cx="8319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Leer</a:t>
            </a:r>
          </a:p>
        </p:txBody>
      </p:sp>
      <p:sp>
        <p:nvSpPr>
          <p:cNvPr id="8" name="TextBox 7">
            <a:extLst>
              <a:ext uri="{FF2B5EF4-FFF2-40B4-BE49-F238E27FC236}">
                <a16:creationId xmlns:a16="http://schemas.microsoft.com/office/drawing/2014/main" id="{F9A11728-3EFD-7C76-FC9E-BF930A992752}"/>
              </a:ext>
            </a:extLst>
          </p:cNvPr>
          <p:cNvSpPr txBox="1"/>
          <p:nvPr/>
        </p:nvSpPr>
        <p:spPr>
          <a:xfrm>
            <a:off x="5233441" y="2024609"/>
            <a:ext cx="12535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Practicar</a:t>
            </a:r>
          </a:p>
        </p:txBody>
      </p:sp>
      <p:sp>
        <p:nvSpPr>
          <p:cNvPr id="9" name="TextBox 8">
            <a:extLst>
              <a:ext uri="{FF2B5EF4-FFF2-40B4-BE49-F238E27FC236}">
                <a16:creationId xmlns:a16="http://schemas.microsoft.com/office/drawing/2014/main" id="{66176E1C-8820-1F72-5505-CC7DBB312A6C}"/>
              </a:ext>
            </a:extLst>
          </p:cNvPr>
          <p:cNvSpPr txBox="1"/>
          <p:nvPr/>
        </p:nvSpPr>
        <p:spPr>
          <a:xfrm>
            <a:off x="965726" y="3217945"/>
            <a:ext cx="11973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Aprender</a:t>
            </a:r>
          </a:p>
        </p:txBody>
      </p:sp>
      <p:sp>
        <p:nvSpPr>
          <p:cNvPr id="10" name="TextBox 9">
            <a:extLst>
              <a:ext uri="{FF2B5EF4-FFF2-40B4-BE49-F238E27FC236}">
                <a16:creationId xmlns:a16="http://schemas.microsoft.com/office/drawing/2014/main" id="{10EF65DF-ECEA-B251-7422-70080E85E9F1}"/>
              </a:ext>
            </a:extLst>
          </p:cNvPr>
          <p:cNvSpPr txBox="1"/>
          <p:nvPr/>
        </p:nvSpPr>
        <p:spPr>
          <a:xfrm>
            <a:off x="1214204" y="2343151"/>
            <a:ext cx="8694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Tejer</a:t>
            </a:r>
          </a:p>
        </p:txBody>
      </p:sp>
      <p:sp>
        <p:nvSpPr>
          <p:cNvPr id="11" name="TextBox 10">
            <a:extLst>
              <a:ext uri="{FF2B5EF4-FFF2-40B4-BE49-F238E27FC236}">
                <a16:creationId xmlns:a16="http://schemas.microsoft.com/office/drawing/2014/main" id="{1601CDB1-7747-8F40-B0FE-EBA9E4B18132}"/>
              </a:ext>
            </a:extLst>
          </p:cNvPr>
          <p:cNvSpPr txBox="1"/>
          <p:nvPr/>
        </p:nvSpPr>
        <p:spPr>
          <a:xfrm>
            <a:off x="4259081" y="3458044"/>
            <a:ext cx="9443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Pintar</a:t>
            </a:r>
          </a:p>
        </p:txBody>
      </p:sp>
      <p:sp>
        <p:nvSpPr>
          <p:cNvPr id="12" name="TextBox 11">
            <a:extLst>
              <a:ext uri="{FF2B5EF4-FFF2-40B4-BE49-F238E27FC236}">
                <a16:creationId xmlns:a16="http://schemas.microsoft.com/office/drawing/2014/main" id="{8ECE6E1F-6301-2C6E-A616-2FF4D1B8C4C8}"/>
              </a:ext>
            </a:extLst>
          </p:cNvPr>
          <p:cNvSpPr txBox="1"/>
          <p:nvPr/>
        </p:nvSpPr>
        <p:spPr>
          <a:xfrm>
            <a:off x="5027326" y="2717905"/>
            <a:ext cx="87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Jugar</a:t>
            </a:r>
          </a:p>
        </p:txBody>
      </p:sp>
      <p:sp>
        <p:nvSpPr>
          <p:cNvPr id="13" name="TextBox 12">
            <a:extLst>
              <a:ext uri="{FF2B5EF4-FFF2-40B4-BE49-F238E27FC236}">
                <a16:creationId xmlns:a16="http://schemas.microsoft.com/office/drawing/2014/main" id="{43340CCA-AF96-5283-0C34-AAD6EC78436C}"/>
              </a:ext>
            </a:extLst>
          </p:cNvPr>
          <p:cNvSpPr txBox="1"/>
          <p:nvPr/>
        </p:nvSpPr>
        <p:spPr>
          <a:xfrm>
            <a:off x="2076137" y="3739109"/>
            <a:ext cx="9818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Evento</a:t>
            </a:r>
          </a:p>
        </p:txBody>
      </p:sp>
      <p:sp>
        <p:nvSpPr>
          <p:cNvPr id="14" name="TextBox 13">
            <a:extLst>
              <a:ext uri="{FF2B5EF4-FFF2-40B4-BE49-F238E27FC236}">
                <a16:creationId xmlns:a16="http://schemas.microsoft.com/office/drawing/2014/main" id="{2405DFE4-B612-365A-8A70-C41F6FC67C47}"/>
              </a:ext>
            </a:extLst>
          </p:cNvPr>
          <p:cNvSpPr txBox="1"/>
          <p:nvPr/>
        </p:nvSpPr>
        <p:spPr>
          <a:xfrm>
            <a:off x="3050498" y="4488617"/>
            <a:ext cx="12160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Programa</a:t>
            </a:r>
          </a:p>
        </p:txBody>
      </p:sp>
      <p:sp>
        <p:nvSpPr>
          <p:cNvPr id="15" name="TextBox 14">
            <a:extLst>
              <a:ext uri="{FF2B5EF4-FFF2-40B4-BE49-F238E27FC236}">
                <a16:creationId xmlns:a16="http://schemas.microsoft.com/office/drawing/2014/main" id="{BB070C53-D169-546D-82B7-51387EA92213}"/>
              </a:ext>
            </a:extLst>
          </p:cNvPr>
          <p:cNvSpPr txBox="1"/>
          <p:nvPr/>
        </p:nvSpPr>
        <p:spPr>
          <a:xfrm>
            <a:off x="5776834" y="3739109"/>
            <a:ext cx="1412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Actividades</a:t>
            </a:r>
          </a:p>
        </p:txBody>
      </p:sp>
      <p:sp>
        <p:nvSpPr>
          <p:cNvPr id="16" name="TextBox 15">
            <a:extLst>
              <a:ext uri="{FF2B5EF4-FFF2-40B4-BE49-F238E27FC236}">
                <a16:creationId xmlns:a16="http://schemas.microsoft.com/office/drawing/2014/main" id="{E535D739-49AC-BEB3-695F-7DD6DCAAB50D}"/>
              </a:ext>
            </a:extLst>
          </p:cNvPr>
          <p:cNvSpPr txBox="1"/>
          <p:nvPr/>
        </p:nvSpPr>
        <p:spPr>
          <a:xfrm>
            <a:off x="7855441" y="1973450"/>
            <a:ext cx="9724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Grupo</a:t>
            </a:r>
          </a:p>
        </p:txBody>
      </p:sp>
      <p:sp>
        <p:nvSpPr>
          <p:cNvPr id="17" name="TextBox 16">
            <a:extLst>
              <a:ext uri="{FF2B5EF4-FFF2-40B4-BE49-F238E27FC236}">
                <a16:creationId xmlns:a16="http://schemas.microsoft.com/office/drawing/2014/main" id="{150DEA7F-5816-3181-5CFA-866A6A5C0AC7}"/>
              </a:ext>
            </a:extLst>
          </p:cNvPr>
          <p:cNvSpPr txBox="1"/>
          <p:nvPr/>
        </p:nvSpPr>
        <p:spPr>
          <a:xfrm>
            <a:off x="6479499" y="2811593"/>
            <a:ext cx="2321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t>Hora de cuentos / </a:t>
            </a:r>
            <a:endParaRPr lang="en-US" b="1" dirty="0"/>
          </a:p>
          <a:p>
            <a:pPr algn="ctr"/>
            <a:r>
              <a:rPr lang="en-US" sz="1800" b="1" dirty="0"/>
              <a:t>hora del cuento</a:t>
            </a:r>
          </a:p>
        </p:txBody>
      </p:sp>
      <p:sp>
        <p:nvSpPr>
          <p:cNvPr id="18" name="TextBox 17">
            <a:extLst>
              <a:ext uri="{FF2B5EF4-FFF2-40B4-BE49-F238E27FC236}">
                <a16:creationId xmlns:a16="http://schemas.microsoft.com/office/drawing/2014/main" id="{B2D81B79-87FA-B1C5-8C38-C155593ABAB5}"/>
              </a:ext>
            </a:extLst>
          </p:cNvPr>
          <p:cNvSpPr txBox="1"/>
          <p:nvPr/>
        </p:nvSpPr>
        <p:spPr>
          <a:xfrm>
            <a:off x="2703851" y="3083288"/>
            <a:ext cx="11973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Película</a:t>
            </a:r>
          </a:p>
        </p:txBody>
      </p:sp>
      <p:sp>
        <p:nvSpPr>
          <p:cNvPr id="19" name="TextBox 18">
            <a:extLst>
              <a:ext uri="{FF2B5EF4-FFF2-40B4-BE49-F238E27FC236}">
                <a16:creationId xmlns:a16="http://schemas.microsoft.com/office/drawing/2014/main" id="{B74E5089-4F75-B779-C539-0EAB7A74E8DD}"/>
              </a:ext>
            </a:extLst>
          </p:cNvPr>
          <p:cNvSpPr txBox="1"/>
          <p:nvPr/>
        </p:nvSpPr>
        <p:spPr>
          <a:xfrm>
            <a:off x="867556" y="4301241"/>
            <a:ext cx="8975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Clase</a:t>
            </a:r>
          </a:p>
        </p:txBody>
      </p:sp>
      <p:sp>
        <p:nvSpPr>
          <p:cNvPr id="20" name="TextBox 19">
            <a:extLst>
              <a:ext uri="{FF2B5EF4-FFF2-40B4-BE49-F238E27FC236}">
                <a16:creationId xmlns:a16="http://schemas.microsoft.com/office/drawing/2014/main" id="{7EF882E1-0A6F-F99E-4146-90AF327CFFEA}"/>
              </a:ext>
            </a:extLst>
          </p:cNvPr>
          <p:cNvSpPr txBox="1"/>
          <p:nvPr/>
        </p:nvSpPr>
        <p:spPr>
          <a:xfrm>
            <a:off x="5149123" y="4488616"/>
            <a:ext cx="38112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club de lectura / grupo de lectura</a:t>
            </a:r>
          </a:p>
        </p:txBody>
      </p:sp>
      <p:sp>
        <p:nvSpPr>
          <p:cNvPr id="21" name="TextBox 20">
            <a:extLst>
              <a:ext uri="{FF2B5EF4-FFF2-40B4-BE49-F238E27FC236}">
                <a16:creationId xmlns:a16="http://schemas.microsoft.com/office/drawing/2014/main" id="{9FFD2245-23F5-2B5C-2D60-2DF3F7D8419E}"/>
              </a:ext>
            </a:extLst>
          </p:cNvPr>
          <p:cNvSpPr txBox="1"/>
          <p:nvPr/>
        </p:nvSpPr>
        <p:spPr>
          <a:xfrm>
            <a:off x="240778" y="3827376"/>
            <a:ext cx="12348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Juegos</a:t>
            </a:r>
          </a:p>
        </p:txBody>
      </p:sp>
      <p:sp>
        <p:nvSpPr>
          <p:cNvPr id="22" name="TextBox 21">
            <a:extLst>
              <a:ext uri="{FF2B5EF4-FFF2-40B4-BE49-F238E27FC236}">
                <a16:creationId xmlns:a16="http://schemas.microsoft.com/office/drawing/2014/main" id="{58BB0755-5ED8-072E-48EC-CAE0870F1DE8}"/>
              </a:ext>
            </a:extLst>
          </p:cNvPr>
          <p:cNvSpPr txBox="1"/>
          <p:nvPr/>
        </p:nvSpPr>
        <p:spPr>
          <a:xfrm>
            <a:off x="277318" y="2717904"/>
            <a:ext cx="10380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Edades</a:t>
            </a:r>
          </a:p>
        </p:txBody>
      </p:sp>
      <p:sp>
        <p:nvSpPr>
          <p:cNvPr id="23" name="TextBox 22">
            <a:extLst>
              <a:ext uri="{FF2B5EF4-FFF2-40B4-BE49-F238E27FC236}">
                <a16:creationId xmlns:a16="http://schemas.microsoft.com/office/drawing/2014/main" id="{2E580D6F-A8A6-444B-78D5-3C5C16BAFB2A}"/>
              </a:ext>
            </a:extLst>
          </p:cNvPr>
          <p:cNvSpPr txBox="1"/>
          <p:nvPr/>
        </p:nvSpPr>
        <p:spPr>
          <a:xfrm>
            <a:off x="6442617" y="2291623"/>
            <a:ext cx="141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Primavera</a:t>
            </a:r>
          </a:p>
        </p:txBody>
      </p:sp>
      <p:sp>
        <p:nvSpPr>
          <p:cNvPr id="24" name="TextBox 23">
            <a:extLst>
              <a:ext uri="{FF2B5EF4-FFF2-40B4-BE49-F238E27FC236}">
                <a16:creationId xmlns:a16="http://schemas.microsoft.com/office/drawing/2014/main" id="{3FC4EA35-CF92-FCCE-5FC1-CBDD45DC8E94}"/>
              </a:ext>
            </a:extLst>
          </p:cNvPr>
          <p:cNvSpPr txBox="1"/>
          <p:nvPr/>
        </p:nvSpPr>
        <p:spPr>
          <a:xfrm>
            <a:off x="3528309" y="3926487"/>
            <a:ext cx="10755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Verano</a:t>
            </a:r>
          </a:p>
        </p:txBody>
      </p:sp>
      <p:sp>
        <p:nvSpPr>
          <p:cNvPr id="25" name="TextBox 24">
            <a:extLst>
              <a:ext uri="{FF2B5EF4-FFF2-40B4-BE49-F238E27FC236}">
                <a16:creationId xmlns:a16="http://schemas.microsoft.com/office/drawing/2014/main" id="{B0DE0F9A-D070-AEF3-744D-13BAA550A951}"/>
              </a:ext>
            </a:extLst>
          </p:cNvPr>
          <p:cNvSpPr txBox="1"/>
          <p:nvPr/>
        </p:nvSpPr>
        <p:spPr>
          <a:xfrm>
            <a:off x="2161394" y="2590688"/>
            <a:ext cx="9724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t>Otoño</a:t>
            </a:r>
          </a:p>
        </p:txBody>
      </p:sp>
      <p:sp>
        <p:nvSpPr>
          <p:cNvPr id="26" name="TextBox 25">
            <a:extLst>
              <a:ext uri="{FF2B5EF4-FFF2-40B4-BE49-F238E27FC236}">
                <a16:creationId xmlns:a16="http://schemas.microsoft.com/office/drawing/2014/main" id="{326B1985-F603-9580-19B4-005A4602BD90}"/>
              </a:ext>
            </a:extLst>
          </p:cNvPr>
          <p:cNvSpPr txBox="1"/>
          <p:nvPr/>
        </p:nvSpPr>
        <p:spPr>
          <a:xfrm>
            <a:off x="2567065" y="906072"/>
            <a:ext cx="4143694" cy="461665"/>
          </a:xfrm>
          <a:prstGeom prst="rect">
            <a:avLst/>
          </a:prstGeom>
          <a:noFill/>
        </p:spPr>
        <p:txBody>
          <a:bodyPr wrap="square">
            <a:spAutoFit/>
          </a:bodyPr>
          <a:lstStyle/>
          <a:p>
            <a:r>
              <a:rPr lang="en-US" sz="2400" b="1" u="sng" dirty="0"/>
              <a:t>Matamoscas / Fly swatter </a:t>
            </a:r>
          </a:p>
        </p:txBody>
      </p:sp>
    </p:spTree>
    <p:extLst>
      <p:ext uri="{BB962C8B-B14F-4D97-AF65-F5344CB8AC3E}">
        <p14:creationId xmlns:p14="http://schemas.microsoft.com/office/powerpoint/2010/main" val="2598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4">
                                            <p:txEl>
                                              <p:pRg st="0" end="0"/>
                                            </p:txEl>
                                          </p:spTgt>
                                        </p:tgtEl>
                                        <p:attrNameLst>
                                          <p:attrName>style.visibility</p:attrName>
                                        </p:attrNameLst>
                                      </p:cBhvr>
                                      <p:to>
                                        <p:strVal val="visible"/>
                                      </p:to>
                                    </p:set>
                                    <p:anim calcmode="lin" valueType="num">
                                      <p:cBhvr additive="base">
                                        <p:cTn id="1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1">
          <a:extLst>
            <a:ext uri="{FF2B5EF4-FFF2-40B4-BE49-F238E27FC236}">
              <a16:creationId xmlns:a16="http://schemas.microsoft.com/office/drawing/2014/main" id="{D3A17708-C50F-FA8C-2DEA-15B9D4C9F5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DA74CB-B8D6-BF78-EAD6-F5E8F5EC0515}"/>
              </a:ext>
            </a:extLst>
          </p:cNvPr>
          <p:cNvSpPr txBox="1"/>
          <p:nvPr/>
        </p:nvSpPr>
        <p:spPr>
          <a:xfrm>
            <a:off x="1151660" y="167677"/>
            <a:ext cx="71966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45818E"/>
                </a:solidFill>
              </a:rPr>
              <a:t>Phrases for Programs and Events</a:t>
            </a:r>
            <a:endParaRPr lang="en-US" b="1" dirty="0"/>
          </a:p>
        </p:txBody>
      </p:sp>
      <p:pic>
        <p:nvPicPr>
          <p:cNvPr id="2" name="Picture 1" descr="A white background with black text&#10;&#10;AI-generated content may be incorrect.">
            <a:extLst>
              <a:ext uri="{FF2B5EF4-FFF2-40B4-BE49-F238E27FC236}">
                <a16:creationId xmlns:a16="http://schemas.microsoft.com/office/drawing/2014/main" id="{40FD064B-BFED-6A92-E1E9-DDF6F5E48E59}"/>
              </a:ext>
            </a:extLst>
          </p:cNvPr>
          <p:cNvPicPr>
            <a:picLocks noChangeAspect="1"/>
          </p:cNvPicPr>
          <p:nvPr/>
        </p:nvPicPr>
        <p:blipFill>
          <a:blip r:embed="rId5"/>
          <a:srcRect l="5523" t="20298" r="8009" b="6623"/>
          <a:stretch/>
        </p:blipFill>
        <p:spPr>
          <a:xfrm>
            <a:off x="766261" y="920287"/>
            <a:ext cx="7618522" cy="3913610"/>
          </a:xfrm>
          <a:prstGeom prst="rect">
            <a:avLst/>
          </a:prstGeom>
        </p:spPr>
      </p:pic>
      <p:pic>
        <p:nvPicPr>
          <p:cNvPr id="4" name="Phrases">
            <a:hlinkClick r:id="" action="ppaction://media"/>
            <a:extLst>
              <a:ext uri="{FF2B5EF4-FFF2-40B4-BE49-F238E27FC236}">
                <a16:creationId xmlns:a16="http://schemas.microsoft.com/office/drawing/2014/main" id="{950E0F0C-F16A-B94E-39CD-08F6CAE174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98723" y="3349625"/>
            <a:ext cx="730250" cy="730250"/>
          </a:xfrm>
          <a:prstGeom prst="rect">
            <a:avLst/>
          </a:prstGeom>
        </p:spPr>
      </p:pic>
    </p:spTree>
    <p:extLst>
      <p:ext uri="{BB962C8B-B14F-4D97-AF65-F5344CB8AC3E}">
        <p14:creationId xmlns:p14="http://schemas.microsoft.com/office/powerpoint/2010/main" val="957496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1">
          <a:extLst>
            <a:ext uri="{FF2B5EF4-FFF2-40B4-BE49-F238E27FC236}">
              <a16:creationId xmlns:a16="http://schemas.microsoft.com/office/drawing/2014/main" id="{F92042C2-AD35-547D-1A6C-389361A776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03A84C-4932-1357-ECF7-0A6EC6C859AF}"/>
              </a:ext>
            </a:extLst>
          </p:cNvPr>
          <p:cNvSpPr txBox="1"/>
          <p:nvPr/>
        </p:nvSpPr>
        <p:spPr>
          <a:xfrm>
            <a:off x="1207873" y="555221"/>
            <a:ext cx="67282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45818E"/>
                </a:solidFill>
              </a:rPr>
              <a:t>Programs and Events Vocabulary use</a:t>
            </a:r>
            <a:endParaRPr lang="en-US" dirty="0"/>
          </a:p>
        </p:txBody>
      </p:sp>
      <p:sp>
        <p:nvSpPr>
          <p:cNvPr id="4" name="TextBox 3">
            <a:extLst>
              <a:ext uri="{FF2B5EF4-FFF2-40B4-BE49-F238E27FC236}">
                <a16:creationId xmlns:a16="http://schemas.microsoft.com/office/drawing/2014/main" id="{69D7FEB5-39D3-515E-F791-181E42FD2C09}"/>
              </a:ext>
            </a:extLst>
          </p:cNvPr>
          <p:cNvSpPr txBox="1"/>
          <p:nvPr/>
        </p:nvSpPr>
        <p:spPr>
          <a:xfrm>
            <a:off x="437601" y="961469"/>
            <a:ext cx="7657795" cy="32205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800" dirty="0">
                <a:cs typeface="Segoe UI"/>
              </a:rPr>
              <a:t>​</a:t>
            </a:r>
            <a:endParaRPr lang="en-US" dirty="0">
              <a:solidFill>
                <a:schemeClr val="bg2"/>
              </a:solidFill>
            </a:endParaRPr>
          </a:p>
          <a:p>
            <a:pPr marL="342900" indent="-342900">
              <a:lnSpc>
                <a:spcPct val="150000"/>
              </a:lnSpc>
              <a:buFont typeface="Arial,Sans-Serif"/>
              <a:buChar char="•"/>
            </a:pPr>
            <a:r>
              <a:rPr lang="en-US" sz="2400" dirty="0">
                <a:solidFill>
                  <a:schemeClr val="bg2"/>
                </a:solidFill>
                <a:latin typeface="Calibri"/>
              </a:rPr>
              <a:t>A patron calls your library to inquire about activities available for her children and herself. Although she attempts to use English vocabulary, it seems that her primary language is Spanish. How will you respond to her call?</a:t>
            </a:r>
          </a:p>
        </p:txBody>
      </p:sp>
      <p:pic>
        <p:nvPicPr>
          <p:cNvPr id="2" name="Conversation by phone">
            <a:hlinkClick r:id="" action="ppaction://media"/>
            <a:extLst>
              <a:ext uri="{FF2B5EF4-FFF2-40B4-BE49-F238E27FC236}">
                <a16:creationId xmlns:a16="http://schemas.microsoft.com/office/drawing/2014/main" id="{48087815-2460-F465-00F8-E0611229E5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06875" y="3974703"/>
            <a:ext cx="730250" cy="730250"/>
          </a:xfrm>
          <a:prstGeom prst="rect">
            <a:avLst/>
          </a:prstGeom>
        </p:spPr>
      </p:pic>
    </p:spTree>
    <p:extLst>
      <p:ext uri="{BB962C8B-B14F-4D97-AF65-F5344CB8AC3E}">
        <p14:creationId xmlns:p14="http://schemas.microsoft.com/office/powerpoint/2010/main" val="374278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1">
          <a:extLst>
            <a:ext uri="{FF2B5EF4-FFF2-40B4-BE49-F238E27FC236}">
              <a16:creationId xmlns:a16="http://schemas.microsoft.com/office/drawing/2014/main" id="{7B784C25-CF1D-9093-1BEE-A3AEC7F2B4B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E5DC616-DF1D-91A5-E0E4-DF2665CE0D59}"/>
              </a:ext>
            </a:extLst>
          </p:cNvPr>
          <p:cNvSpPr txBox="1"/>
          <p:nvPr/>
        </p:nvSpPr>
        <p:spPr>
          <a:xfrm>
            <a:off x="486228" y="560288"/>
            <a:ext cx="8222343" cy="2677656"/>
          </a:xfrm>
          <a:prstGeom prst="rect">
            <a:avLst/>
          </a:prstGeom>
          <a:noFill/>
        </p:spPr>
        <p:txBody>
          <a:bodyPr wrap="square" rtlCol="0">
            <a:spAutoFit/>
          </a:bodyPr>
          <a:lstStyle/>
          <a:p>
            <a:pPr marL="342900" indent="-342900">
              <a:buAutoNum type="arabicPeriod"/>
            </a:pPr>
            <a:r>
              <a:rPr lang="en-US" sz="1600" b="1" dirty="0"/>
              <a:t>THE PATRON IS ASKING </a:t>
            </a:r>
            <a:r>
              <a:rPr lang="en-US" sz="1600" dirty="0"/>
              <a:t>Mi nombre es Laura. I have a question please. A que hora es el Storytime?" </a:t>
            </a:r>
            <a:r>
              <a:rPr lang="en-US" sz="1600" b="1" dirty="0"/>
              <a:t>THE LIBARARIAN ANSWER IS…</a:t>
            </a:r>
          </a:p>
          <a:p>
            <a:pPr marL="342900" indent="-342900">
              <a:buAutoNum type="arabicPeriod"/>
            </a:pPr>
            <a:endParaRPr lang="en-US" sz="1600" b="1" dirty="0"/>
          </a:p>
          <a:p>
            <a:pPr marL="342900" indent="-342900">
              <a:buFont typeface="+mj-lt"/>
              <a:buAutoNum type="alphaUcPeriod"/>
            </a:pPr>
            <a:r>
              <a:rPr lang="en-US" sz="1600" dirty="0">
                <a:solidFill>
                  <a:schemeClr val="bg2"/>
                </a:solidFill>
              </a:rPr>
              <a:t>No es Necesario Inscribirse</a:t>
            </a:r>
          </a:p>
          <a:p>
            <a:pPr marL="342900" indent="-342900">
              <a:buFont typeface="+mj-lt"/>
              <a:buAutoNum type="alphaUcPeriod"/>
            </a:pPr>
            <a:r>
              <a:rPr lang="es-ES" sz="1600" dirty="0">
                <a:solidFill>
                  <a:schemeClr val="bg2"/>
                </a:solidFill>
              </a:rPr>
              <a:t>La hora de cuentos comienza a las diez de la mañana (10:00 am)</a:t>
            </a:r>
            <a:endParaRPr lang="en-US" sz="1600" dirty="0">
              <a:solidFill>
                <a:schemeClr val="bg2"/>
              </a:solidFill>
            </a:endParaRPr>
          </a:p>
          <a:p>
            <a:pPr marL="342900" indent="-342900">
              <a:buFont typeface="+mj-lt"/>
              <a:buAutoNum type="alphaUcPeriod"/>
            </a:pPr>
            <a:r>
              <a:rPr lang="es-ES" sz="1600" dirty="0">
                <a:solidFill>
                  <a:schemeClr val="bg2"/>
                </a:solidFill>
              </a:rPr>
              <a:t>Todos nuestros eventos son gratis.</a:t>
            </a:r>
            <a:endParaRPr lang="en-US" sz="1600" dirty="0">
              <a:solidFill>
                <a:schemeClr val="bg2"/>
              </a:solidFill>
            </a:endParaRPr>
          </a:p>
          <a:p>
            <a:pPr marL="342900" indent="-342900">
              <a:buFont typeface="+mj-lt"/>
              <a:buAutoNum type="alphaUcPeriod"/>
            </a:pPr>
            <a:r>
              <a:rPr lang="es-ES" sz="1600" dirty="0">
                <a:solidFill>
                  <a:schemeClr val="bg2"/>
                </a:solidFill>
              </a:rPr>
              <a:t>Para todas las edades</a:t>
            </a:r>
          </a:p>
          <a:p>
            <a:pPr marL="342900" indent="-342900">
              <a:buFont typeface="+mj-lt"/>
              <a:buAutoNum type="alphaUcPeriod"/>
            </a:pPr>
            <a:endParaRPr lang="es-ES" b="1" dirty="0"/>
          </a:p>
          <a:p>
            <a:pPr marL="342900" indent="-342900">
              <a:buFont typeface="+mj-lt"/>
              <a:buAutoNum type="alphaUcPeriod"/>
            </a:pPr>
            <a:endParaRPr lang="en-US" b="1" dirty="0"/>
          </a:p>
          <a:p>
            <a:pPr marL="342900" indent="-342900">
              <a:buAutoNum type="alphaLcParenR"/>
            </a:pPr>
            <a:endParaRPr lang="en-US" b="1" dirty="0"/>
          </a:p>
          <a:p>
            <a:pPr marL="342900" indent="-342900">
              <a:buFont typeface="+mj-lt"/>
              <a:buAutoNum type="alphaLcParenR"/>
            </a:pPr>
            <a:endParaRPr lang="en-US" dirty="0"/>
          </a:p>
        </p:txBody>
      </p:sp>
      <p:sp>
        <p:nvSpPr>
          <p:cNvPr id="14" name="TextBox 13">
            <a:extLst>
              <a:ext uri="{FF2B5EF4-FFF2-40B4-BE49-F238E27FC236}">
                <a16:creationId xmlns:a16="http://schemas.microsoft.com/office/drawing/2014/main" id="{A5A42385-1D97-859E-CA7A-2813C8F4B4D0}"/>
              </a:ext>
            </a:extLst>
          </p:cNvPr>
          <p:cNvSpPr txBox="1"/>
          <p:nvPr/>
        </p:nvSpPr>
        <p:spPr>
          <a:xfrm>
            <a:off x="486228" y="2823029"/>
            <a:ext cx="7874001" cy="1569660"/>
          </a:xfrm>
          <a:prstGeom prst="rect">
            <a:avLst/>
          </a:prstGeom>
          <a:noFill/>
        </p:spPr>
        <p:txBody>
          <a:bodyPr wrap="square" lIns="91440" tIns="45720" rIns="91440" bIns="45720" rtlCol="0" anchor="t">
            <a:spAutoFit/>
          </a:bodyPr>
          <a:lstStyle/>
          <a:p>
            <a:r>
              <a:rPr lang="en-US" sz="1600" b="1" dirty="0"/>
              <a:t>2</a:t>
            </a:r>
            <a:r>
              <a:rPr lang="en-US" sz="1600" dirty="0"/>
              <a:t>. </a:t>
            </a:r>
            <a:r>
              <a:rPr lang="en-US" sz="1600" b="1" dirty="0"/>
              <a:t>THE PATRON IS ASKING:</a:t>
            </a:r>
            <a:r>
              <a:rPr lang="en-US" sz="1600" dirty="0"/>
              <a:t> ¿canto cuesta? </a:t>
            </a:r>
            <a:r>
              <a:rPr lang="en-US" sz="1600" b="1" dirty="0"/>
              <a:t>THE LIBRARIAN ANSWER IS ...</a:t>
            </a:r>
          </a:p>
          <a:p>
            <a:endParaRPr lang="en-US" sz="1600" b="1" dirty="0"/>
          </a:p>
          <a:p>
            <a:pPr marL="342900" indent="-342900">
              <a:buFont typeface="+mj-lt"/>
              <a:buAutoNum type="alphaUcPeriod"/>
            </a:pPr>
            <a:r>
              <a:rPr lang="es-ES" sz="1600" dirty="0">
                <a:solidFill>
                  <a:schemeClr val="bg2"/>
                </a:solidFill>
              </a:rPr>
              <a:t>El taller es todos los miércoles</a:t>
            </a:r>
            <a:endParaRPr lang="en-US" sz="1600" b="1" dirty="0">
              <a:solidFill>
                <a:schemeClr val="bg2"/>
              </a:solidFill>
            </a:endParaRPr>
          </a:p>
          <a:p>
            <a:pPr marL="342900" indent="-342900">
              <a:buFont typeface="+mj-lt"/>
              <a:buAutoNum type="alphaUcPeriod"/>
            </a:pPr>
            <a:r>
              <a:rPr lang="en-US" sz="1600" dirty="0">
                <a:solidFill>
                  <a:schemeClr val="bg2"/>
                </a:solidFill>
              </a:rPr>
              <a:t>Es para adolecentes de grados seis a doce</a:t>
            </a:r>
            <a:endParaRPr lang="en-US" sz="1600" b="1" dirty="0">
              <a:solidFill>
                <a:schemeClr val="bg2"/>
              </a:solidFill>
            </a:endParaRPr>
          </a:p>
          <a:p>
            <a:pPr marL="342900" indent="-342900">
              <a:buFont typeface="+mj-lt"/>
              <a:buAutoNum type="alphaUcPeriod"/>
            </a:pPr>
            <a:r>
              <a:rPr lang="en-US" sz="1600" dirty="0">
                <a:solidFill>
                  <a:schemeClr val="bg2"/>
                </a:solidFill>
              </a:rPr>
              <a:t>Es para adultos</a:t>
            </a:r>
          </a:p>
          <a:p>
            <a:pPr marL="342900" indent="-342900">
              <a:buFont typeface="+mj-lt"/>
              <a:buAutoNum type="alphaUcPeriod"/>
            </a:pPr>
            <a:r>
              <a:rPr lang="es-ES" sz="1600" dirty="0">
                <a:solidFill>
                  <a:schemeClr val="bg2"/>
                </a:solidFill>
              </a:rPr>
              <a:t>Todos nuestros eventos son gratis</a:t>
            </a:r>
            <a:endParaRPr lang="en-US" sz="1600" dirty="0">
              <a:solidFill>
                <a:schemeClr val="bg2"/>
              </a:solidFill>
            </a:endParaRPr>
          </a:p>
        </p:txBody>
      </p:sp>
    </p:spTree>
    <p:extLst>
      <p:ext uri="{BB962C8B-B14F-4D97-AF65-F5344CB8AC3E}">
        <p14:creationId xmlns:p14="http://schemas.microsoft.com/office/powerpoint/2010/main" val="1777848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21"/>
        <p:cNvGrpSpPr/>
        <p:nvPr/>
      </p:nvGrpSpPr>
      <p:grpSpPr>
        <a:xfrm>
          <a:off x="0" y="0"/>
          <a:ext cx="0" cy="0"/>
          <a:chOff x="0" y="0"/>
          <a:chExt cx="0" cy="0"/>
        </a:xfrm>
      </p:grpSpPr>
      <p:sp>
        <p:nvSpPr>
          <p:cNvPr id="3" name="TextBox 2">
            <a:extLst>
              <a:ext uri="{FF2B5EF4-FFF2-40B4-BE49-F238E27FC236}">
                <a16:creationId xmlns:a16="http://schemas.microsoft.com/office/drawing/2014/main" id="{C69DB6DF-BE1E-1250-925D-D68E39E10B21}"/>
              </a:ext>
            </a:extLst>
          </p:cNvPr>
          <p:cNvSpPr txBox="1"/>
          <p:nvPr/>
        </p:nvSpPr>
        <p:spPr>
          <a:xfrm>
            <a:off x="580571" y="678190"/>
            <a:ext cx="7779657" cy="2062103"/>
          </a:xfrm>
          <a:prstGeom prst="rect">
            <a:avLst/>
          </a:prstGeom>
          <a:noFill/>
        </p:spPr>
        <p:txBody>
          <a:bodyPr wrap="square">
            <a:spAutoFit/>
          </a:bodyPr>
          <a:lstStyle/>
          <a:p>
            <a:r>
              <a:rPr lang="en-US" sz="1600" b="1" dirty="0"/>
              <a:t>3. THE PATRON IS ASKING:</a:t>
            </a:r>
            <a:r>
              <a:rPr lang="en-US" sz="1600" dirty="0"/>
              <a:t> Hola, puedo inscribirme al programa de pintura? </a:t>
            </a:r>
            <a:r>
              <a:rPr lang="en-US" sz="1600" b="1" dirty="0"/>
              <a:t>THE LIBRARIAN ANSWER IS ...</a:t>
            </a:r>
          </a:p>
          <a:p>
            <a:endParaRPr lang="en-US" sz="1600" b="1" dirty="0"/>
          </a:p>
          <a:p>
            <a:pPr marL="342900" indent="-342900">
              <a:buFont typeface="+mj-lt"/>
              <a:buAutoNum type="alphaUcPeriod"/>
            </a:pPr>
            <a:endParaRPr lang="en-US" sz="1600" b="1" dirty="0"/>
          </a:p>
          <a:p>
            <a:pPr marL="342900" indent="-342900">
              <a:buFont typeface="+mj-lt"/>
              <a:buAutoNum type="alphaUcPeriod"/>
            </a:pPr>
            <a:r>
              <a:rPr lang="en-US" sz="1600" dirty="0">
                <a:solidFill>
                  <a:schemeClr val="bg2"/>
                </a:solidFill>
              </a:rPr>
              <a:t>Es para adolecentes de grados seis a doce</a:t>
            </a:r>
          </a:p>
          <a:p>
            <a:pPr marL="342900" indent="-342900">
              <a:buFont typeface="+mj-lt"/>
              <a:buAutoNum type="alphaUcPeriod"/>
            </a:pPr>
            <a:r>
              <a:rPr lang="en-US" sz="1600" dirty="0">
                <a:solidFill>
                  <a:schemeClr val="bg2"/>
                </a:solidFill>
              </a:rPr>
              <a:t>Es para adultos. ¿Le gustaría registrarse?</a:t>
            </a:r>
          </a:p>
          <a:p>
            <a:pPr marL="342900" indent="-342900">
              <a:buFont typeface="+mj-lt"/>
              <a:buAutoNum type="alphaUcPeriod"/>
            </a:pPr>
            <a:r>
              <a:rPr lang="es-ES" sz="1600" dirty="0">
                <a:solidFill>
                  <a:schemeClr val="bg2"/>
                </a:solidFill>
              </a:rPr>
              <a:t>Todos nuestros eventos son gratis.</a:t>
            </a:r>
          </a:p>
          <a:p>
            <a:endParaRPr lang="es-ES" sz="1600" dirty="0"/>
          </a:p>
        </p:txBody>
      </p:sp>
      <p:sp>
        <p:nvSpPr>
          <p:cNvPr id="5" name="TextBox 4">
            <a:extLst>
              <a:ext uri="{FF2B5EF4-FFF2-40B4-BE49-F238E27FC236}">
                <a16:creationId xmlns:a16="http://schemas.microsoft.com/office/drawing/2014/main" id="{C3AEEF24-7BDC-8CB8-4461-5AD3CBC421C1}"/>
              </a:ext>
            </a:extLst>
          </p:cNvPr>
          <p:cNvSpPr txBox="1"/>
          <p:nvPr/>
        </p:nvSpPr>
        <p:spPr>
          <a:xfrm>
            <a:off x="580571" y="3026228"/>
            <a:ext cx="7953829" cy="1384995"/>
          </a:xfrm>
          <a:prstGeom prst="rect">
            <a:avLst/>
          </a:prstGeom>
          <a:noFill/>
        </p:spPr>
        <p:txBody>
          <a:bodyPr wrap="square">
            <a:spAutoFit/>
          </a:bodyPr>
          <a:lstStyle/>
          <a:p>
            <a:r>
              <a:rPr lang="en-US" b="1" dirty="0"/>
              <a:t>4. </a:t>
            </a:r>
            <a:r>
              <a:rPr lang="en-US" sz="1400" b="1" dirty="0"/>
              <a:t>THE PATRON IS ASKING:</a:t>
            </a:r>
            <a:r>
              <a:rPr lang="en-US" sz="1400" dirty="0"/>
              <a:t> Cuando comienza el taller de Sumer Reading para niños de 3 a</a:t>
            </a:r>
            <a:r>
              <a:rPr lang="es-ES" sz="1400" dirty="0"/>
              <a:t>ñ</a:t>
            </a:r>
            <a:r>
              <a:rPr lang="en-US" sz="1400" dirty="0" err="1"/>
              <a:t>os</a:t>
            </a:r>
            <a:r>
              <a:rPr lang="en-US" sz="1400" dirty="0"/>
              <a:t>.                        </a:t>
            </a:r>
            <a:r>
              <a:rPr lang="en-US" sz="1400" b="1" dirty="0"/>
              <a:t>THE LIBRARIAN ANSWER IS ...</a:t>
            </a:r>
          </a:p>
          <a:p>
            <a:endParaRPr lang="en-US" b="1" dirty="0"/>
          </a:p>
          <a:p>
            <a:pPr marL="342900" indent="-342900">
              <a:buFont typeface="+mj-lt"/>
              <a:buAutoNum type="alphaUcPeriod"/>
            </a:pPr>
            <a:r>
              <a:rPr lang="es-ES" sz="1400" dirty="0">
                <a:solidFill>
                  <a:schemeClr val="bg2"/>
                </a:solidFill>
              </a:rPr>
              <a:t>La hora de cuentos comienza a las diez de la mañana.</a:t>
            </a:r>
          </a:p>
          <a:p>
            <a:pPr marL="342900" indent="-342900">
              <a:buFont typeface="+mj-lt"/>
              <a:buAutoNum type="alphaUcPeriod"/>
            </a:pPr>
            <a:r>
              <a:rPr lang="es-ES" sz="1400" dirty="0">
                <a:solidFill>
                  <a:schemeClr val="bg2"/>
                </a:solidFill>
              </a:rPr>
              <a:t>El taller es todos los miércoles de mayo al mediodía.</a:t>
            </a:r>
          </a:p>
          <a:p>
            <a:pPr marL="342900" indent="-342900">
              <a:buFont typeface="+mj-lt"/>
              <a:buAutoNum type="alphaUcPeriod"/>
            </a:pPr>
            <a:r>
              <a:rPr lang="es-ES" sz="1400" dirty="0">
                <a:solidFill>
                  <a:schemeClr val="bg2"/>
                </a:solidFill>
              </a:rPr>
              <a:t>Es para todas las edades.</a:t>
            </a:r>
            <a:endParaRPr lang="en-US" sz="1400" dirty="0">
              <a:solidFill>
                <a:schemeClr val="bg2"/>
              </a:solidFill>
            </a:endParaRPr>
          </a:p>
        </p:txBody>
      </p:sp>
    </p:spTree>
    <p:extLst>
      <p:ext uri="{BB962C8B-B14F-4D97-AF65-F5344CB8AC3E}">
        <p14:creationId xmlns:p14="http://schemas.microsoft.com/office/powerpoint/2010/main" val="1788684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20" b="1">
                <a:solidFill>
                  <a:srgbClr val="45818E"/>
                </a:solidFill>
                <a:latin typeface="Bree Serif"/>
                <a:ea typeface="Bree Serif"/>
                <a:cs typeface="Bree Serif"/>
                <a:sym typeface="Bree Serif"/>
              </a:rPr>
              <a:t>Questions? </a:t>
            </a:r>
            <a:endParaRPr sz="3620" b="1">
              <a:solidFill>
                <a:srgbClr val="45818E"/>
              </a:solidFill>
              <a:latin typeface="Bree Serif"/>
              <a:ea typeface="Bree Serif"/>
              <a:cs typeface="Bree Serif"/>
              <a:sym typeface="Bree Serif"/>
            </a:endParaRPr>
          </a:p>
        </p:txBody>
      </p:sp>
      <p:pic>
        <p:nvPicPr>
          <p:cNvPr id="134" name="Google Shape;134;p26" descr="Free Images : hand, person, girl, woman, thoughtful, decision ..."/>
          <p:cNvPicPr preferRelativeResize="0"/>
          <p:nvPr/>
        </p:nvPicPr>
        <p:blipFill>
          <a:blip r:embed="rId3">
            <a:alphaModFix/>
          </a:blip>
          <a:stretch>
            <a:fillRect/>
          </a:stretch>
        </p:blipFill>
        <p:spPr>
          <a:xfrm>
            <a:off x="2075121" y="1270986"/>
            <a:ext cx="4757474" cy="3569848"/>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138"/>
        <p:cNvGrpSpPr/>
        <p:nvPr/>
      </p:nvGrpSpPr>
      <p:grpSpPr>
        <a:xfrm>
          <a:off x="0" y="0"/>
          <a:ext cx="0" cy="0"/>
          <a:chOff x="0" y="0"/>
          <a:chExt cx="0" cy="0"/>
        </a:xfrm>
      </p:grpSpPr>
      <p:sp>
        <p:nvSpPr>
          <p:cNvPr id="139" name="Google Shape;139;p27"/>
          <p:cNvSpPr txBox="1"/>
          <p:nvPr/>
        </p:nvSpPr>
        <p:spPr>
          <a:xfrm>
            <a:off x="735950" y="1270412"/>
            <a:ext cx="7858734" cy="3046958"/>
          </a:xfrm>
          <a:prstGeom prst="rect">
            <a:avLst/>
          </a:prstGeom>
          <a:noFill/>
          <a:ln>
            <a:noFill/>
          </a:ln>
        </p:spPr>
        <p:txBody>
          <a:bodyPr spcFirstLastPara="1" wrap="square" lIns="91425" tIns="91425" rIns="91425" bIns="91425" anchor="t" anchorCtr="0">
            <a:spAutoFit/>
          </a:bodyPr>
          <a:lstStyle/>
          <a:p>
            <a:pPr lvl="0">
              <a:buClr>
                <a:schemeClr val="dk1"/>
              </a:buClr>
              <a:buSzPts val="2400"/>
            </a:pPr>
            <a:endParaRPr lang="en-US" sz="1800" dirty="0">
              <a:solidFill>
                <a:schemeClr val="bg2"/>
              </a:solidFill>
              <a:latin typeface="Calibri"/>
              <a:ea typeface="Calibri"/>
              <a:cs typeface="Calibri"/>
            </a:endParaRPr>
          </a:p>
          <a:p>
            <a:pPr lvl="0" indent="-381000">
              <a:buClr>
                <a:schemeClr val="dk1"/>
              </a:buClr>
              <a:buSzPts val="2400"/>
              <a:buFont typeface="Calibri"/>
              <a:buChar char="●"/>
            </a:pPr>
            <a:r>
              <a:rPr lang="en-US" sz="2400" dirty="0">
                <a:solidFill>
                  <a:schemeClr val="bg2"/>
                </a:solidFill>
                <a:latin typeface="Calibri"/>
                <a:ea typeface="Calibri"/>
                <a:cs typeface="Calibri"/>
                <a:sym typeface="Calibri"/>
              </a:rPr>
              <a:t>Participants will be divided into groups of 3 to 4 people, and you will have 15 minutes to practice possible scenarios with a patron. </a:t>
            </a:r>
            <a:endParaRPr lang="en-US" sz="2400" dirty="0">
              <a:solidFill>
                <a:schemeClr val="bg2"/>
              </a:solidFill>
              <a:latin typeface="Calibri"/>
              <a:ea typeface="Calibri"/>
              <a:cs typeface="Calibri"/>
            </a:endParaRPr>
          </a:p>
          <a:p>
            <a:pPr lvl="0">
              <a:buClr>
                <a:schemeClr val="dk1"/>
              </a:buClr>
              <a:buSzPts val="2400"/>
            </a:pPr>
            <a:endParaRPr lang="en-US" sz="2400" dirty="0">
              <a:solidFill>
                <a:schemeClr val="bg2"/>
              </a:solidFill>
              <a:latin typeface="Calibri"/>
              <a:ea typeface="Calibri"/>
              <a:cs typeface="Calibri"/>
            </a:endParaRPr>
          </a:p>
          <a:p>
            <a:pPr lvl="0" indent="-381000">
              <a:buClr>
                <a:schemeClr val="dk1"/>
              </a:buClr>
              <a:buSzPts val="2400"/>
              <a:buFont typeface="Calibri"/>
              <a:buChar char="●"/>
            </a:pPr>
            <a:r>
              <a:rPr lang="en-US" sz="2400" dirty="0">
                <a:solidFill>
                  <a:schemeClr val="bg2"/>
                </a:solidFill>
                <a:latin typeface="Calibri"/>
                <a:cs typeface="Calibri"/>
              </a:rPr>
              <a:t>We will visit each room and answer questions. </a:t>
            </a:r>
          </a:p>
          <a:p>
            <a:pPr lvl="0">
              <a:buClr>
                <a:schemeClr val="dk1"/>
              </a:buClr>
              <a:buSzPts val="2400"/>
            </a:pPr>
            <a:endParaRPr lang="en-US" sz="2400" dirty="0">
              <a:solidFill>
                <a:schemeClr val="bg2"/>
              </a:solidFill>
              <a:latin typeface="Calibri"/>
              <a:ea typeface="Calibri"/>
              <a:cs typeface="Calibri"/>
            </a:endParaRPr>
          </a:p>
          <a:p>
            <a:pPr lvl="0" indent="-381000">
              <a:buClr>
                <a:schemeClr val="dk1"/>
              </a:buClr>
              <a:buSzPts val="2400"/>
              <a:buFont typeface="Calibri"/>
              <a:buChar char="●"/>
            </a:pPr>
            <a:r>
              <a:rPr lang="en-US" sz="2400" dirty="0">
                <a:solidFill>
                  <a:schemeClr val="bg2"/>
                </a:solidFill>
                <a:latin typeface="Calibri"/>
                <a:ea typeface="Calibri"/>
                <a:cs typeface="Calibri"/>
                <a:sym typeface="Calibri"/>
              </a:rPr>
              <a:t>Share the practice with the whole group. </a:t>
            </a:r>
            <a:endParaRPr lang="en-US" sz="2400" dirty="0">
              <a:solidFill>
                <a:schemeClr val="bg2"/>
              </a:solidFill>
              <a:latin typeface="Calibri"/>
              <a:ea typeface="Calibri"/>
              <a:cs typeface="Calibri"/>
            </a:endParaRPr>
          </a:p>
        </p:txBody>
      </p:sp>
      <p:sp>
        <p:nvSpPr>
          <p:cNvPr id="140" name="Google Shape;140;p27"/>
          <p:cNvSpPr txBox="1"/>
          <p:nvPr/>
        </p:nvSpPr>
        <p:spPr>
          <a:xfrm>
            <a:off x="735950" y="382650"/>
            <a:ext cx="7382100" cy="11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u="sng">
                <a:solidFill>
                  <a:srgbClr val="45818E"/>
                </a:solidFill>
                <a:latin typeface="Bree Serif"/>
                <a:ea typeface="Bree Serif"/>
                <a:cs typeface="Bree Serif"/>
                <a:sym typeface="Bree Serif"/>
              </a:rPr>
              <a:t>Practice: </a:t>
            </a:r>
            <a:r>
              <a:rPr lang="en-US" sz="3500" b="1" u="sng">
                <a:solidFill>
                  <a:srgbClr val="45818E"/>
                </a:solidFill>
                <a:latin typeface="Bree Serif"/>
                <a:ea typeface="Bree Serif"/>
                <a:cs typeface="Bree Serif"/>
                <a:sym typeface="Bree Serif"/>
              </a:rPr>
              <a:t>Role Playing</a:t>
            </a:r>
            <a:endParaRPr sz="3500" b="1" u="sng">
              <a:solidFill>
                <a:srgbClr val="45818E"/>
              </a:solidFill>
              <a:latin typeface="Bree Serif"/>
              <a:ea typeface="Bree Serif"/>
              <a:cs typeface="Bree Serif"/>
              <a:sym typeface="Bree Serif"/>
            </a:endParaRPr>
          </a:p>
        </p:txBody>
      </p:sp>
    </p:spTree>
    <p:extLst>
      <p:ext uri="{BB962C8B-B14F-4D97-AF65-F5344CB8AC3E}">
        <p14:creationId xmlns:p14="http://schemas.microsoft.com/office/powerpoint/2010/main" val="397786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0F61B864-2460-D34C-07CF-4C3E363039AF}"/>
            </a:ext>
          </a:extLst>
        </p:cNvPr>
        <p:cNvGrpSpPr/>
        <p:nvPr/>
      </p:nvGrpSpPr>
      <p:grpSpPr>
        <a:xfrm>
          <a:off x="0" y="0"/>
          <a:ext cx="0" cy="0"/>
          <a:chOff x="0" y="0"/>
          <a:chExt cx="0" cy="0"/>
        </a:xfrm>
      </p:grpSpPr>
      <p:sp>
        <p:nvSpPr>
          <p:cNvPr id="133" name="Google Shape;133;p26">
            <a:extLst>
              <a:ext uri="{FF2B5EF4-FFF2-40B4-BE49-F238E27FC236}">
                <a16:creationId xmlns:a16="http://schemas.microsoft.com/office/drawing/2014/main" id="{AF09D893-B7E1-3BD6-C49B-2A4684A8AF68}"/>
              </a:ext>
            </a:extLst>
          </p:cNvPr>
          <p:cNvSpPr txBox="1">
            <a:spLocks noGrp="1"/>
          </p:cNvSpPr>
          <p:nvPr>
            <p:ph type="title"/>
          </p:nvPr>
        </p:nvSpPr>
        <p:spPr>
          <a:xfrm>
            <a:off x="537028" y="2684436"/>
            <a:ext cx="5448389" cy="6359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9600" b="0" i="0" dirty="0">
                <a:solidFill>
                  <a:schemeClr val="accent5">
                    <a:lumMod val="75000"/>
                  </a:schemeClr>
                </a:solidFill>
                <a:effectLst/>
                <a:latin typeface="Google Sans"/>
              </a:rPr>
              <a:t>¡</a:t>
            </a:r>
            <a:r>
              <a:rPr lang="en" sz="9600" b="1" dirty="0">
                <a:solidFill>
                  <a:schemeClr val="accent5">
                    <a:lumMod val="75000"/>
                  </a:schemeClr>
                </a:solidFill>
                <a:latin typeface="Bree Serif"/>
                <a:ea typeface="Bree Serif"/>
                <a:cs typeface="Bree Serif"/>
                <a:sym typeface="Bree Serif"/>
              </a:rPr>
              <a:t>Gracias! </a:t>
            </a:r>
            <a:endParaRPr sz="9600" b="1" dirty="0">
              <a:solidFill>
                <a:schemeClr val="accent5">
                  <a:lumMod val="75000"/>
                </a:schemeClr>
              </a:solidFill>
              <a:latin typeface="Bree Serif"/>
              <a:ea typeface="Bree Serif"/>
              <a:cs typeface="Bree Serif"/>
              <a:sym typeface="Bree Serif"/>
            </a:endParaRPr>
          </a:p>
        </p:txBody>
      </p:sp>
    </p:spTree>
    <p:extLst>
      <p:ext uri="{BB962C8B-B14F-4D97-AF65-F5344CB8AC3E}">
        <p14:creationId xmlns:p14="http://schemas.microsoft.com/office/powerpoint/2010/main" val="3660043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04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5120">
                <a:solidFill>
                  <a:srgbClr val="45818E"/>
                </a:solidFill>
                <a:latin typeface="Bree Serif"/>
                <a:ea typeface="Bree Serif"/>
                <a:cs typeface="Bree Serif"/>
                <a:sym typeface="Bree Serif"/>
              </a:rPr>
              <a:t>Meet Our Facilitators</a:t>
            </a:r>
            <a:endParaRPr sz="5120">
              <a:solidFill>
                <a:srgbClr val="45818E"/>
              </a:solidFill>
              <a:latin typeface="Bree Serif"/>
              <a:ea typeface="Bree Serif"/>
              <a:cs typeface="Bree Serif"/>
              <a:sym typeface="Bree Serif"/>
            </a:endParaRPr>
          </a:p>
        </p:txBody>
      </p:sp>
      <p:sp>
        <p:nvSpPr>
          <p:cNvPr id="61" name="Google Shape;61;p14"/>
          <p:cNvSpPr txBox="1"/>
          <p:nvPr/>
        </p:nvSpPr>
        <p:spPr>
          <a:xfrm>
            <a:off x="664375" y="1210875"/>
            <a:ext cx="7661700" cy="3246900"/>
          </a:xfrm>
          <a:prstGeom prst="rect">
            <a:avLst/>
          </a:prstGeom>
          <a:noFill/>
          <a:ln>
            <a:noFill/>
          </a:ln>
        </p:spPr>
        <p:txBody>
          <a:bodyPr spcFirstLastPara="1" wrap="square" lIns="91425" tIns="91425" rIns="91425" bIns="91425" anchor="t" anchorCtr="0">
            <a:noAutofit/>
          </a:bodyPr>
          <a:lstStyle/>
          <a:p>
            <a:pPr marL="457200" lvl="0" indent="-444500" algn="l" rtl="0">
              <a:spcBef>
                <a:spcPts val="0"/>
              </a:spcBef>
              <a:spcAft>
                <a:spcPts val="0"/>
              </a:spcAft>
              <a:buClr>
                <a:schemeClr val="dk2"/>
              </a:buClr>
              <a:buSzPts val="3400"/>
              <a:buChar char="●"/>
            </a:pPr>
            <a:r>
              <a:rPr lang="en" sz="3400">
                <a:solidFill>
                  <a:schemeClr val="dk2"/>
                </a:solidFill>
              </a:rPr>
              <a:t>Yesenia Lopez</a:t>
            </a:r>
            <a:endParaRPr sz="3400">
              <a:solidFill>
                <a:schemeClr val="dk2"/>
              </a:solidFill>
            </a:endParaRPr>
          </a:p>
          <a:p>
            <a:pPr marL="457200" lvl="0" indent="-444500" algn="l" rtl="0">
              <a:spcBef>
                <a:spcPts val="0"/>
              </a:spcBef>
              <a:spcAft>
                <a:spcPts val="0"/>
              </a:spcAft>
              <a:buClr>
                <a:schemeClr val="dk2"/>
              </a:buClr>
              <a:buSzPts val="3400"/>
              <a:buChar char="●"/>
            </a:pPr>
            <a:r>
              <a:rPr lang="en" sz="3400">
                <a:solidFill>
                  <a:schemeClr val="dk2"/>
                </a:solidFill>
              </a:rPr>
              <a:t>Luisa Martucci</a:t>
            </a:r>
            <a:endParaRPr sz="3400">
              <a:solidFill>
                <a:schemeClr val="dk2"/>
              </a:solidFill>
            </a:endParaRPr>
          </a:p>
          <a:p>
            <a:pPr marL="457200" lvl="0" indent="-444500" algn="l" rtl="0">
              <a:spcBef>
                <a:spcPts val="0"/>
              </a:spcBef>
              <a:spcAft>
                <a:spcPts val="0"/>
              </a:spcAft>
              <a:buClr>
                <a:schemeClr val="dk2"/>
              </a:buClr>
              <a:buSzPts val="3400"/>
              <a:buChar char="●"/>
            </a:pPr>
            <a:r>
              <a:rPr lang="en" sz="3400">
                <a:solidFill>
                  <a:schemeClr val="dk2"/>
                </a:solidFill>
              </a:rPr>
              <a:t>Nelida Vazquez</a:t>
            </a:r>
            <a:endParaRPr sz="3400">
              <a:solidFill>
                <a:schemeClr val="dk2"/>
              </a:solidFill>
            </a:endParaRPr>
          </a:p>
          <a:p>
            <a:pPr marL="0" lvl="0" indent="0" algn="l" rtl="0">
              <a:spcBef>
                <a:spcPts val="0"/>
              </a:spcBef>
              <a:spcAft>
                <a:spcPts val="0"/>
              </a:spcAft>
              <a:buNone/>
            </a:pPr>
            <a:endParaRPr sz="1800">
              <a:solidFill>
                <a:schemeClr val="dk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891"/>
              <a:buFont typeface="Arial"/>
              <a:buNone/>
            </a:pPr>
            <a:r>
              <a:rPr lang="en" sz="5120">
                <a:solidFill>
                  <a:srgbClr val="45818E"/>
                </a:solidFill>
                <a:latin typeface="Bree Serif"/>
                <a:ea typeface="Bree Serif"/>
                <a:cs typeface="Bree Serif"/>
                <a:sym typeface="Bree Serif"/>
              </a:rPr>
              <a:t>What we won’t learn here:</a:t>
            </a:r>
            <a:endParaRPr sz="5120">
              <a:solidFill>
                <a:srgbClr val="45818E"/>
              </a:solidFill>
              <a:latin typeface="Bree Serif"/>
              <a:ea typeface="Bree Serif"/>
              <a:cs typeface="Bree Serif"/>
              <a:sym typeface="Bree Serif"/>
            </a:endParaRPr>
          </a:p>
          <a:p>
            <a:pPr marL="0" lvl="0" indent="0" algn="l" rtl="0">
              <a:spcBef>
                <a:spcPts val="0"/>
              </a:spcBef>
              <a:spcAft>
                <a:spcPts val="0"/>
              </a:spcAft>
              <a:buNone/>
            </a:pPr>
            <a:endParaRPr/>
          </a:p>
        </p:txBody>
      </p:sp>
      <p:sp>
        <p:nvSpPr>
          <p:cNvPr id="67" name="Google Shape;67;p15"/>
          <p:cNvSpPr txBox="1">
            <a:spLocks noGrp="1"/>
          </p:cNvSpPr>
          <p:nvPr>
            <p:ph type="body" idx="1"/>
          </p:nvPr>
        </p:nvSpPr>
        <p:spPr>
          <a:xfrm>
            <a:off x="510100" y="1435175"/>
            <a:ext cx="7874100" cy="3108900"/>
          </a:xfrm>
          <a:prstGeom prst="rect">
            <a:avLst/>
          </a:prstGeom>
        </p:spPr>
        <p:txBody>
          <a:bodyPr spcFirstLastPara="1" wrap="square" lIns="91425" tIns="91425" rIns="91425" bIns="91425" anchor="t" anchorCtr="0">
            <a:normAutofit/>
          </a:bodyPr>
          <a:lstStyle/>
          <a:p>
            <a:pPr marL="457200" lvl="0" indent="-400050" algn="l" rtl="0">
              <a:spcBef>
                <a:spcPts val="0"/>
              </a:spcBef>
              <a:spcAft>
                <a:spcPts val="0"/>
              </a:spcAft>
              <a:buSzPts val="2700"/>
              <a:buChar char="●"/>
            </a:pPr>
            <a:r>
              <a:rPr lang="en" sz="2700"/>
              <a:t>Complex Grammar</a:t>
            </a:r>
            <a:endParaRPr sz="2700"/>
          </a:p>
          <a:p>
            <a:pPr marL="457200" lvl="0" indent="-400050" algn="l" rtl="0">
              <a:spcBef>
                <a:spcPts val="0"/>
              </a:spcBef>
              <a:spcAft>
                <a:spcPts val="0"/>
              </a:spcAft>
              <a:buSzPts val="2700"/>
              <a:buChar char="●"/>
            </a:pPr>
            <a:r>
              <a:rPr lang="en" sz="2700"/>
              <a:t>Advanced Vocabulary  </a:t>
            </a:r>
            <a:endParaRPr sz="2700"/>
          </a:p>
          <a:p>
            <a:pPr marL="457200" lvl="0" indent="-400050" algn="l" rtl="0">
              <a:spcBef>
                <a:spcPts val="0"/>
              </a:spcBef>
              <a:spcAft>
                <a:spcPts val="0"/>
              </a:spcAft>
              <a:buSzPts val="2700"/>
              <a:buChar char="●"/>
            </a:pPr>
            <a:r>
              <a:rPr lang="en" sz="2700"/>
              <a:t>Fluent conversation skills</a:t>
            </a:r>
            <a:endParaRPr sz="2700"/>
          </a:p>
          <a:p>
            <a:pPr marL="457200" lvl="0" indent="-400050" algn="l" rtl="0">
              <a:spcBef>
                <a:spcPts val="0"/>
              </a:spcBef>
              <a:spcAft>
                <a:spcPts val="0"/>
              </a:spcAft>
              <a:buSzPts val="2700"/>
              <a:buChar char="●"/>
            </a:pPr>
            <a:r>
              <a:rPr lang="en" sz="2700"/>
              <a:t>Every colloquial expression for every dialect of Spanish</a:t>
            </a:r>
            <a:endParaRPr sz="27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990"/>
              <a:buFont typeface="Arial"/>
              <a:buNone/>
            </a:pPr>
            <a:r>
              <a:rPr lang="en" sz="5120">
                <a:solidFill>
                  <a:srgbClr val="45818E"/>
                </a:solidFill>
                <a:latin typeface="Bree Serif"/>
                <a:ea typeface="Bree Serif"/>
                <a:cs typeface="Bree Serif"/>
                <a:sym typeface="Bree Serif"/>
              </a:rPr>
              <a:t>What we will learn here:</a:t>
            </a:r>
            <a:endParaRPr sz="5120">
              <a:solidFill>
                <a:srgbClr val="45818E"/>
              </a:solidFill>
              <a:latin typeface="Bree Serif"/>
              <a:ea typeface="Bree Serif"/>
              <a:cs typeface="Bree Serif"/>
              <a:sym typeface="Bree Serif"/>
            </a:endParaRPr>
          </a:p>
          <a:p>
            <a:pPr marL="0" lvl="0" indent="0" algn="l" rtl="0">
              <a:spcBef>
                <a:spcPts val="0"/>
              </a:spcBef>
              <a:spcAft>
                <a:spcPts val="0"/>
              </a:spcAft>
              <a:buNone/>
            </a:pPr>
            <a:endParaRPr/>
          </a:p>
        </p:txBody>
      </p:sp>
      <p:sp>
        <p:nvSpPr>
          <p:cNvPr id="73" name="Google Shape;73;p16"/>
          <p:cNvSpPr txBox="1">
            <a:spLocks noGrp="1"/>
          </p:cNvSpPr>
          <p:nvPr>
            <p:ph type="body" idx="1"/>
          </p:nvPr>
        </p:nvSpPr>
        <p:spPr>
          <a:xfrm>
            <a:off x="311700" y="1314800"/>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en" sz="2500"/>
              <a:t>Basic conversational phrases</a:t>
            </a:r>
            <a:endParaRPr sz="2500"/>
          </a:p>
          <a:p>
            <a:pPr marL="457200" lvl="0" indent="-387350" algn="l" rtl="0">
              <a:spcBef>
                <a:spcPts val="0"/>
              </a:spcBef>
              <a:spcAft>
                <a:spcPts val="0"/>
              </a:spcAft>
              <a:buSzPts val="2500"/>
              <a:buChar char="●"/>
            </a:pPr>
            <a:r>
              <a:rPr lang="en" sz="2500"/>
              <a:t>Essential Grammar for everyday situations</a:t>
            </a:r>
            <a:endParaRPr sz="2500"/>
          </a:p>
          <a:p>
            <a:pPr marL="457200" lvl="0" indent="-387350" algn="l" rtl="0">
              <a:spcBef>
                <a:spcPts val="0"/>
              </a:spcBef>
              <a:spcAft>
                <a:spcPts val="0"/>
              </a:spcAft>
              <a:buSzPts val="2500"/>
              <a:buChar char="●"/>
            </a:pPr>
            <a:r>
              <a:rPr lang="en" sz="2500"/>
              <a:t>Variations in pronunciation or slang used in different Spanish-speaking countries.</a:t>
            </a:r>
            <a:endParaRPr sz="2500"/>
          </a:p>
          <a:p>
            <a:pPr marL="457200" lvl="0" indent="-387350" algn="l" rtl="0">
              <a:spcBef>
                <a:spcPts val="0"/>
              </a:spcBef>
              <a:spcAft>
                <a:spcPts val="0"/>
              </a:spcAft>
              <a:buSzPts val="2500"/>
              <a:buChar char="●"/>
            </a:pPr>
            <a:r>
              <a:rPr lang="en" sz="2500"/>
              <a:t>Cultural insights </a:t>
            </a:r>
            <a:endParaRPr sz="25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990"/>
              <a:buFont typeface="Arial"/>
              <a:buNone/>
            </a:pPr>
            <a:r>
              <a:rPr lang="en" sz="4564">
                <a:solidFill>
                  <a:srgbClr val="45818E"/>
                </a:solidFill>
                <a:latin typeface="Bree Serif"/>
                <a:ea typeface="Bree Serif"/>
                <a:cs typeface="Bree Serif"/>
                <a:sym typeface="Bree Serif"/>
              </a:rPr>
              <a:t>Spanish Language: Things to Know</a:t>
            </a:r>
            <a:endParaRPr sz="4564">
              <a:solidFill>
                <a:srgbClr val="45818E"/>
              </a:solidFill>
              <a:latin typeface="Bree Serif"/>
              <a:ea typeface="Bree Serif"/>
              <a:cs typeface="Bree Serif"/>
              <a:sym typeface="Bree Serif"/>
            </a:endParaRPr>
          </a:p>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691900" y="1510200"/>
            <a:ext cx="7524600" cy="26055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dirty="0"/>
              <a:t>Spanish is the majority language in 21 countries, and a commonly used language in many more</a:t>
            </a:r>
            <a:endParaRPr sz="2400" dirty="0"/>
          </a:p>
          <a:p>
            <a:pPr marL="457200" lvl="0" indent="-381000" algn="l" rtl="0">
              <a:spcBef>
                <a:spcPts val="0"/>
              </a:spcBef>
              <a:spcAft>
                <a:spcPts val="0"/>
              </a:spcAft>
              <a:buSzPts val="2400"/>
              <a:buChar char="●"/>
            </a:pPr>
            <a:r>
              <a:rPr lang="en" sz="2400" dirty="0"/>
              <a:t>Many dialects, accents, and variations in vocabulary</a:t>
            </a:r>
            <a:endParaRPr sz="2400" dirty="0"/>
          </a:p>
          <a:p>
            <a:pPr marL="457200" lvl="0" indent="-381000" algn="l" rtl="0">
              <a:spcBef>
                <a:spcPts val="0"/>
              </a:spcBef>
              <a:spcAft>
                <a:spcPts val="0"/>
              </a:spcAft>
              <a:buSzPts val="2400"/>
              <a:buChar char="●"/>
            </a:pPr>
            <a:r>
              <a:rPr lang="en" sz="2400" dirty="0"/>
              <a:t>“Spanglish” can make for even more variation</a:t>
            </a:r>
            <a:endParaRP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83"/>
        <p:cNvGrpSpPr/>
        <p:nvPr/>
      </p:nvGrpSpPr>
      <p:grpSpPr>
        <a:xfrm>
          <a:off x="0" y="0"/>
          <a:ext cx="0" cy="0"/>
          <a:chOff x="0" y="0"/>
          <a:chExt cx="0" cy="0"/>
        </a:xfrm>
      </p:grpSpPr>
      <p:sp>
        <p:nvSpPr>
          <p:cNvPr id="84" name="Google Shape;84;p18"/>
          <p:cNvSpPr txBox="1"/>
          <p:nvPr/>
        </p:nvSpPr>
        <p:spPr>
          <a:xfrm>
            <a:off x="383475" y="416425"/>
            <a:ext cx="5947500" cy="125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4564">
                <a:solidFill>
                  <a:srgbClr val="45818E"/>
                </a:solidFill>
                <a:latin typeface="Bree Serif"/>
                <a:ea typeface="Bree Serif"/>
                <a:cs typeface="Bree Serif"/>
                <a:sym typeface="Bree Serif"/>
              </a:rPr>
              <a:t>Getting Started:</a:t>
            </a:r>
            <a:endParaRPr sz="4564">
              <a:solidFill>
                <a:srgbClr val="45818E"/>
              </a:solidFill>
              <a:latin typeface="Bree Serif"/>
              <a:ea typeface="Bree Serif"/>
              <a:cs typeface="Bree Serif"/>
              <a:sym typeface="Bree Serif"/>
            </a:endParaRPr>
          </a:p>
          <a:p>
            <a:pPr marL="0" lvl="0" indent="0" algn="l" rtl="0">
              <a:lnSpc>
                <a:spcPct val="115000"/>
              </a:lnSpc>
              <a:spcBef>
                <a:spcPts val="0"/>
              </a:spcBef>
              <a:spcAft>
                <a:spcPts val="0"/>
              </a:spcAft>
              <a:buNone/>
            </a:pPr>
            <a:endParaRPr sz="2400" b="1">
              <a:solidFill>
                <a:schemeClr val="dk1"/>
              </a:solidFill>
            </a:endParaRPr>
          </a:p>
        </p:txBody>
      </p:sp>
      <p:sp>
        <p:nvSpPr>
          <p:cNvPr id="85" name="Google Shape;85;p18"/>
          <p:cNvSpPr txBox="1"/>
          <p:nvPr/>
        </p:nvSpPr>
        <p:spPr>
          <a:xfrm>
            <a:off x="654677" y="1673647"/>
            <a:ext cx="7874376" cy="2308294"/>
          </a:xfrm>
          <a:prstGeom prst="rect">
            <a:avLst/>
          </a:prstGeom>
          <a:noFill/>
          <a:ln>
            <a:noFill/>
          </a:ln>
        </p:spPr>
        <p:txBody>
          <a:bodyPr spcFirstLastPara="1" wrap="square" lIns="91425" tIns="91425" rIns="91425" bIns="91425" anchor="t" anchorCtr="0">
            <a:spAutoFit/>
          </a:bodyPr>
          <a:lstStyle/>
          <a:p>
            <a:pPr marL="457200" lvl="0" indent="-444500" algn="l" rtl="0">
              <a:lnSpc>
                <a:spcPct val="115000"/>
              </a:lnSpc>
              <a:spcBef>
                <a:spcPts val="0"/>
              </a:spcBef>
              <a:spcAft>
                <a:spcPts val="0"/>
              </a:spcAft>
              <a:buClr>
                <a:schemeClr val="dk2"/>
              </a:buClr>
              <a:buSzPts val="3400"/>
              <a:buChar char="●"/>
            </a:pPr>
            <a:r>
              <a:rPr lang="en" sz="2400" dirty="0">
                <a:solidFill>
                  <a:schemeClr val="dk2"/>
                </a:solidFill>
              </a:rPr>
              <a:t>Introduction of ourselves in Spanish</a:t>
            </a:r>
            <a:endParaRPr lang="en-US" sz="2400" dirty="0">
              <a:solidFill>
                <a:schemeClr val="dk2"/>
              </a:solidFill>
            </a:endParaRPr>
          </a:p>
          <a:p>
            <a:pPr marL="457200" indent="-444500">
              <a:lnSpc>
                <a:spcPct val="115000"/>
              </a:lnSpc>
              <a:buClr>
                <a:schemeClr val="dk2"/>
              </a:buClr>
              <a:buSzPts val="3400"/>
              <a:buChar char="●"/>
            </a:pPr>
            <a:r>
              <a:rPr lang="en" sz="2400" dirty="0">
                <a:solidFill>
                  <a:schemeClr val="dk2"/>
                </a:solidFill>
              </a:rPr>
              <a:t>Spanish alphabet practice- Tips</a:t>
            </a:r>
          </a:p>
          <a:p>
            <a:pPr marL="469900" indent="-457200">
              <a:lnSpc>
                <a:spcPct val="114999"/>
              </a:lnSpc>
              <a:buClr>
                <a:schemeClr val="dk2"/>
              </a:buClr>
              <a:buSzPts val="3400"/>
              <a:buChar char="●"/>
            </a:pPr>
            <a:r>
              <a:rPr lang="en" sz="2400" dirty="0">
                <a:solidFill>
                  <a:schemeClr val="dk2"/>
                </a:solidFill>
              </a:rPr>
              <a:t>Review Vocabulary: </a:t>
            </a:r>
            <a:r>
              <a:rPr lang="en" sz="2400" b="1" dirty="0">
                <a:solidFill>
                  <a:schemeClr val="dk2"/>
                </a:solidFill>
              </a:rPr>
              <a:t>Programs and Events</a:t>
            </a:r>
          </a:p>
          <a:p>
            <a:pPr marL="469900" indent="-457200">
              <a:lnSpc>
                <a:spcPct val="114999"/>
              </a:lnSpc>
              <a:buClr>
                <a:schemeClr val="dk2"/>
              </a:buClr>
              <a:buSzPts val="3400"/>
              <a:buChar char="●"/>
            </a:pPr>
            <a:r>
              <a:rPr lang="en" sz="2400" dirty="0">
                <a:solidFill>
                  <a:schemeClr val="dk2"/>
                </a:solidFill>
              </a:rPr>
              <a:t>Listening and practicing Pronunciation</a:t>
            </a:r>
          </a:p>
          <a:p>
            <a:pPr marL="469900" indent="-457200">
              <a:lnSpc>
                <a:spcPct val="114999"/>
              </a:lnSpc>
              <a:buClr>
                <a:schemeClr val="dk2"/>
              </a:buClr>
              <a:buSzPts val="3400"/>
              <a:buChar char="●"/>
            </a:pPr>
            <a:r>
              <a:rPr lang="en" sz="2400" dirty="0">
                <a:solidFill>
                  <a:schemeClr val="dk2"/>
                </a:solidFill>
              </a:rPr>
              <a:t> Role Play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EDF0"/>
        </a:solidFill>
        <a:effectLst/>
      </p:bgPr>
    </p:bg>
    <p:spTree>
      <p:nvGrpSpPr>
        <p:cNvPr id="1" name="Shape 89"/>
        <p:cNvGrpSpPr/>
        <p:nvPr/>
      </p:nvGrpSpPr>
      <p:grpSpPr>
        <a:xfrm>
          <a:off x="0" y="0"/>
          <a:ext cx="0" cy="0"/>
          <a:chOff x="0" y="0"/>
          <a:chExt cx="0" cy="0"/>
        </a:xfrm>
      </p:grpSpPr>
      <p:sp>
        <p:nvSpPr>
          <p:cNvPr id="91" name="Google Shape;91;p19"/>
          <p:cNvSpPr txBox="1"/>
          <p:nvPr/>
        </p:nvSpPr>
        <p:spPr>
          <a:xfrm>
            <a:off x="2402505" y="0"/>
            <a:ext cx="6878100" cy="88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564">
                <a:solidFill>
                  <a:srgbClr val="45818E"/>
                </a:solidFill>
                <a:latin typeface="Bree Serif"/>
                <a:ea typeface="Bree Serif"/>
                <a:cs typeface="Bree Serif"/>
                <a:sym typeface="Bree Serif"/>
              </a:rPr>
              <a:t>INTRODUCTION:</a:t>
            </a:r>
            <a:endParaRPr/>
          </a:p>
        </p:txBody>
      </p:sp>
      <p:sp>
        <p:nvSpPr>
          <p:cNvPr id="4" name="Rectangle 3">
            <a:extLst>
              <a:ext uri="{FF2B5EF4-FFF2-40B4-BE49-F238E27FC236}">
                <a16:creationId xmlns:a16="http://schemas.microsoft.com/office/drawing/2014/main" id="{E93F2388-0E4D-4D5A-8C32-F22A4AB5133A}"/>
              </a:ext>
            </a:extLst>
          </p:cNvPr>
          <p:cNvSpPr/>
          <p:nvPr/>
        </p:nvSpPr>
        <p:spPr>
          <a:xfrm>
            <a:off x="428563" y="1148440"/>
            <a:ext cx="6164580" cy="3631763"/>
          </a:xfrm>
          <a:prstGeom prst="rect">
            <a:avLst/>
          </a:prstGeom>
        </p:spPr>
        <p:txBody>
          <a:bodyPr wrap="square">
            <a:spAutoFit/>
          </a:bodyPr>
          <a:lstStyle/>
          <a:p>
            <a:pPr lvl="0">
              <a:spcBef>
                <a:spcPts val="1200"/>
              </a:spcBef>
              <a:buClr>
                <a:schemeClr val="dk1"/>
              </a:buClr>
              <a:buSzPts val="1100"/>
            </a:pPr>
            <a:r>
              <a:rPr lang="en-US" sz="2000" b="1" dirty="0">
                <a:solidFill>
                  <a:schemeClr val="bg2"/>
                </a:solidFill>
              </a:rPr>
              <a:t>Hola, me llamo ________________</a:t>
            </a:r>
          </a:p>
          <a:p>
            <a:pPr lvl="0">
              <a:spcBef>
                <a:spcPts val="1200"/>
              </a:spcBef>
              <a:buClr>
                <a:schemeClr val="dk1"/>
              </a:buClr>
              <a:buSzPts val="1100"/>
            </a:pPr>
            <a:r>
              <a:rPr lang="en-US" sz="2000" i="1" dirty="0">
                <a:solidFill>
                  <a:schemeClr val="bg2"/>
                </a:solidFill>
              </a:rPr>
              <a:t>(Hi, my name is ________________)</a:t>
            </a:r>
          </a:p>
          <a:p>
            <a:pPr lvl="0">
              <a:spcBef>
                <a:spcPts val="1200"/>
              </a:spcBef>
              <a:buClr>
                <a:schemeClr val="dk1"/>
              </a:buClr>
              <a:buSzPts val="1100"/>
            </a:pPr>
            <a:endParaRPr lang="en-US" sz="2000" i="1" dirty="0">
              <a:solidFill>
                <a:schemeClr val="bg2"/>
              </a:solidFill>
            </a:endParaRPr>
          </a:p>
          <a:p>
            <a:pPr lvl="0">
              <a:spcBef>
                <a:spcPts val="1200"/>
              </a:spcBef>
              <a:buClr>
                <a:schemeClr val="dk1"/>
              </a:buClr>
              <a:buSzPts val="1100"/>
            </a:pPr>
            <a:r>
              <a:rPr lang="en-US" sz="2000" b="1" dirty="0">
                <a:solidFill>
                  <a:schemeClr val="bg2"/>
                </a:solidFill>
              </a:rPr>
              <a:t>Trabajo en ____________________</a:t>
            </a:r>
          </a:p>
          <a:p>
            <a:pPr lvl="0">
              <a:spcBef>
                <a:spcPts val="1200"/>
              </a:spcBef>
              <a:buClr>
                <a:schemeClr val="dk1"/>
              </a:buClr>
              <a:buSzPts val="1100"/>
            </a:pPr>
            <a:r>
              <a:rPr lang="en-US" sz="2000" i="1" dirty="0">
                <a:solidFill>
                  <a:schemeClr val="bg2"/>
                </a:solidFill>
              </a:rPr>
              <a:t>(I work at _____________________)</a:t>
            </a:r>
          </a:p>
          <a:p>
            <a:pPr lvl="0">
              <a:spcBef>
                <a:spcPts val="1200"/>
              </a:spcBef>
              <a:buClr>
                <a:schemeClr val="dk1"/>
              </a:buClr>
              <a:buSzPts val="1100"/>
            </a:pPr>
            <a:endParaRPr lang="en-US" sz="2000" i="1" dirty="0">
              <a:solidFill>
                <a:schemeClr val="bg2"/>
              </a:solidFill>
            </a:endParaRPr>
          </a:p>
          <a:p>
            <a:pPr lvl="0">
              <a:spcBef>
                <a:spcPts val="1200"/>
              </a:spcBef>
              <a:buClr>
                <a:schemeClr val="dk1"/>
              </a:buClr>
              <a:buSzPts val="1100"/>
            </a:pPr>
            <a:r>
              <a:rPr lang="en-US" sz="2000" b="1" dirty="0">
                <a:solidFill>
                  <a:schemeClr val="bg2"/>
                </a:solidFill>
              </a:rPr>
              <a:t>Mi color favorito es _________________</a:t>
            </a:r>
          </a:p>
          <a:p>
            <a:pPr lvl="0">
              <a:spcBef>
                <a:spcPts val="1200"/>
              </a:spcBef>
              <a:buClr>
                <a:schemeClr val="dk1"/>
              </a:buClr>
              <a:buSzPts val="1100"/>
            </a:pPr>
            <a:r>
              <a:rPr lang="en-US" sz="2000" i="1" dirty="0">
                <a:solidFill>
                  <a:schemeClr val="bg2"/>
                </a:solidFill>
              </a:rPr>
              <a:t>(my favorite color is_________________)</a:t>
            </a:r>
          </a:p>
        </p:txBody>
      </p:sp>
    </p:spTree>
    <p:extLst>
      <p:ext uri="{BB962C8B-B14F-4D97-AF65-F5344CB8AC3E}">
        <p14:creationId xmlns:p14="http://schemas.microsoft.com/office/powerpoint/2010/main" val="3300152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936576" y="902325"/>
            <a:ext cx="6957002" cy="3907676"/>
          </a:xfrm>
          <a:prstGeom prst="rect">
            <a:avLst/>
          </a:prstGeom>
          <a:noFill/>
          <a:ln>
            <a:noFill/>
          </a:ln>
        </p:spPr>
      </p:pic>
      <p:sp>
        <p:nvSpPr>
          <p:cNvPr id="103" name="Google Shape;103;p21"/>
          <p:cNvSpPr txBox="1"/>
          <p:nvPr/>
        </p:nvSpPr>
        <p:spPr>
          <a:xfrm>
            <a:off x="1248713" y="181975"/>
            <a:ext cx="633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818E"/>
                </a:solidFill>
                <a:latin typeface="Bree Serif"/>
                <a:ea typeface="Bree Serif"/>
                <a:cs typeface="Bree Serif"/>
                <a:sym typeface="Bree Serif"/>
              </a:rPr>
              <a:t>Pronouncing the Spanish Alphabet</a:t>
            </a:r>
            <a:endParaRPr sz="3000">
              <a:solidFill>
                <a:srgbClr val="45818E"/>
              </a:solidFill>
              <a:latin typeface="Bree Serif"/>
              <a:ea typeface="Bree Serif"/>
              <a:cs typeface="Bree Serif"/>
              <a:sym typeface="Bree Serif"/>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01">
          <a:extLst>
            <a:ext uri="{FF2B5EF4-FFF2-40B4-BE49-F238E27FC236}">
              <a16:creationId xmlns:a16="http://schemas.microsoft.com/office/drawing/2014/main" id="{53F65AE5-CF5B-EAAB-DA05-6F604B3E5F93}"/>
            </a:ext>
          </a:extLst>
        </p:cNvPr>
        <p:cNvGrpSpPr/>
        <p:nvPr/>
      </p:nvGrpSpPr>
      <p:grpSpPr>
        <a:xfrm>
          <a:off x="0" y="0"/>
          <a:ext cx="0" cy="0"/>
          <a:chOff x="0" y="0"/>
          <a:chExt cx="0" cy="0"/>
        </a:xfrm>
      </p:grpSpPr>
      <p:sp>
        <p:nvSpPr>
          <p:cNvPr id="103" name="Google Shape;103;p21">
            <a:extLst>
              <a:ext uri="{FF2B5EF4-FFF2-40B4-BE49-F238E27FC236}">
                <a16:creationId xmlns:a16="http://schemas.microsoft.com/office/drawing/2014/main" id="{4CA88C4B-C8C4-BD4D-43C4-B8BE114FABCA}"/>
              </a:ext>
            </a:extLst>
          </p:cNvPr>
          <p:cNvSpPr txBox="1"/>
          <p:nvPr/>
        </p:nvSpPr>
        <p:spPr>
          <a:xfrm>
            <a:off x="1248713" y="181975"/>
            <a:ext cx="6332700" cy="1107965"/>
          </a:xfrm>
          <a:prstGeom prst="rect">
            <a:avLst/>
          </a:prstGeom>
          <a:noFill/>
          <a:ln>
            <a:noFill/>
          </a:ln>
        </p:spPr>
        <p:txBody>
          <a:bodyPr spcFirstLastPara="1" wrap="square" lIns="91425" tIns="91425" rIns="91425" bIns="91425" anchor="t" anchorCtr="0">
            <a:spAutoFit/>
          </a:bodyPr>
          <a:lstStyle/>
          <a:p>
            <a:pPr algn="ctr"/>
            <a:r>
              <a:rPr lang="en" sz="3000">
                <a:solidFill>
                  <a:srgbClr val="45818E"/>
                </a:solidFill>
                <a:latin typeface="Bree Serif"/>
                <a:ea typeface="Bree Serif"/>
                <a:cs typeface="Bree Serif"/>
                <a:sym typeface="Bree Serif"/>
              </a:rPr>
              <a:t>Pronunciation Tips:</a:t>
            </a:r>
          </a:p>
          <a:p>
            <a:pPr algn="ctr"/>
            <a:r>
              <a:rPr lang="en" sz="3000">
                <a:solidFill>
                  <a:srgbClr val="45818E"/>
                </a:solidFill>
                <a:latin typeface="Bree Serif"/>
                <a:ea typeface="Bree Serif"/>
                <a:cs typeface="Bree Serif"/>
              </a:rPr>
              <a:t>Diagraf</a:t>
            </a:r>
          </a:p>
        </p:txBody>
      </p:sp>
      <p:pic>
        <p:nvPicPr>
          <p:cNvPr id="2" name="Picture 1" descr="A screenshot of a computer&#10;&#10;AI-generated content may be incorrect.">
            <a:extLst>
              <a:ext uri="{FF2B5EF4-FFF2-40B4-BE49-F238E27FC236}">
                <a16:creationId xmlns:a16="http://schemas.microsoft.com/office/drawing/2014/main" id="{080E9C8B-7D46-8FE7-326B-5FA7D70F4287}"/>
              </a:ext>
            </a:extLst>
          </p:cNvPr>
          <p:cNvPicPr>
            <a:picLocks noChangeAspect="1"/>
          </p:cNvPicPr>
          <p:nvPr/>
        </p:nvPicPr>
        <p:blipFill>
          <a:blip r:embed="rId3"/>
          <a:stretch>
            <a:fillRect/>
          </a:stretch>
        </p:blipFill>
        <p:spPr>
          <a:xfrm>
            <a:off x="484908" y="1407103"/>
            <a:ext cx="5524500" cy="3333750"/>
          </a:xfrm>
          <a:prstGeom prst="rect">
            <a:avLst/>
          </a:prstGeom>
        </p:spPr>
      </p:pic>
      <p:sp>
        <p:nvSpPr>
          <p:cNvPr id="4" name="TextBox 3">
            <a:extLst>
              <a:ext uri="{FF2B5EF4-FFF2-40B4-BE49-F238E27FC236}">
                <a16:creationId xmlns:a16="http://schemas.microsoft.com/office/drawing/2014/main" id="{C2F9F405-3B7E-81BF-144A-C08D2977986E}"/>
              </a:ext>
            </a:extLst>
          </p:cNvPr>
          <p:cNvSpPr txBox="1"/>
          <p:nvPr/>
        </p:nvSpPr>
        <p:spPr>
          <a:xfrm>
            <a:off x="6134430" y="2104482"/>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a:cs typeface="Calibri"/>
              </a:rPr>
              <a:t>Ch ( </a:t>
            </a:r>
            <a:r>
              <a:rPr lang="en-US" sz="2000" dirty="0" err="1">
                <a:latin typeface="Calibri"/>
                <a:ea typeface="Calibri"/>
                <a:cs typeface="Calibri"/>
              </a:rPr>
              <a:t>che</a:t>
            </a:r>
            <a:r>
              <a:rPr lang="en-US" sz="2000" dirty="0">
                <a:latin typeface="Calibri"/>
                <a:ea typeface="Calibri"/>
                <a:cs typeface="Calibri"/>
              </a:rPr>
              <a:t>)  = </a:t>
            </a:r>
            <a:r>
              <a:rPr lang="en-US" sz="2000" b="1" dirty="0">
                <a:solidFill>
                  <a:srgbClr val="FF0000"/>
                </a:solidFill>
                <a:latin typeface="Calibri"/>
                <a:ea typeface="Calibri"/>
                <a:cs typeface="Calibri"/>
              </a:rPr>
              <a:t>ch</a:t>
            </a:r>
            <a:r>
              <a:rPr lang="en-US" sz="2000" dirty="0">
                <a:latin typeface="Calibri"/>
                <a:ea typeface="Calibri"/>
                <a:cs typeface="Calibri"/>
              </a:rPr>
              <a:t>ao (bye)</a:t>
            </a:r>
            <a:endParaRPr lang="en-US" sz="2000" dirty="0">
              <a:ea typeface="Calibri"/>
            </a:endParaRPr>
          </a:p>
          <a:p>
            <a:r>
              <a:rPr lang="en-US" sz="2000" dirty="0">
                <a:latin typeface="Calibri"/>
                <a:ea typeface="Calibri"/>
                <a:cs typeface="Calibri"/>
              </a:rPr>
              <a:t>LL  ( </a:t>
            </a:r>
            <a:r>
              <a:rPr lang="en-US" sz="2000" dirty="0" err="1">
                <a:latin typeface="Calibri"/>
                <a:ea typeface="Calibri"/>
                <a:cs typeface="Calibri"/>
              </a:rPr>
              <a:t>elle</a:t>
            </a:r>
            <a:r>
              <a:rPr lang="en-US" sz="2000" dirty="0">
                <a:latin typeface="Calibri"/>
                <a:ea typeface="Calibri"/>
                <a:cs typeface="Calibri"/>
              </a:rPr>
              <a:t>) = </a:t>
            </a:r>
            <a:r>
              <a:rPr lang="en-US" sz="2000" b="1" dirty="0" err="1">
                <a:solidFill>
                  <a:srgbClr val="FF0000"/>
                </a:solidFill>
                <a:latin typeface="Calibri"/>
                <a:ea typeface="Calibri"/>
                <a:cs typeface="Calibri"/>
              </a:rPr>
              <a:t>ll</a:t>
            </a:r>
            <a:r>
              <a:rPr lang="en-US" sz="2000" dirty="0" err="1">
                <a:latin typeface="Calibri"/>
                <a:ea typeface="Calibri"/>
                <a:cs typeface="Calibri"/>
              </a:rPr>
              <a:t>ave</a:t>
            </a:r>
            <a:r>
              <a:rPr lang="en-US" sz="2000" dirty="0">
                <a:latin typeface="Calibri"/>
                <a:ea typeface="Calibri"/>
                <a:cs typeface="Calibri"/>
              </a:rPr>
              <a:t> (key)</a:t>
            </a:r>
            <a:endParaRPr lang="en-US" sz="2000" dirty="0">
              <a:ea typeface="Calibri"/>
            </a:endParaRPr>
          </a:p>
          <a:p>
            <a:r>
              <a:rPr lang="en-US" sz="2000" dirty="0" err="1">
                <a:latin typeface="Calibri"/>
                <a:ea typeface="Calibri"/>
                <a:cs typeface="Calibri"/>
              </a:rPr>
              <a:t>rr</a:t>
            </a:r>
            <a:r>
              <a:rPr lang="en-US" sz="2000" dirty="0">
                <a:latin typeface="Calibri"/>
                <a:ea typeface="Calibri"/>
                <a:cs typeface="Calibri"/>
              </a:rPr>
              <a:t> (</a:t>
            </a:r>
            <a:r>
              <a:rPr lang="en-US" sz="2000" dirty="0" err="1">
                <a:latin typeface="Calibri"/>
                <a:ea typeface="Calibri"/>
                <a:cs typeface="Calibri"/>
              </a:rPr>
              <a:t>erre</a:t>
            </a:r>
            <a:r>
              <a:rPr lang="en-US" sz="2000" dirty="0">
                <a:latin typeface="Calibri"/>
                <a:ea typeface="Calibri"/>
                <a:cs typeface="Calibri"/>
              </a:rPr>
              <a:t>) = </a:t>
            </a:r>
            <a:r>
              <a:rPr lang="en-US" sz="2000" dirty="0" err="1">
                <a:latin typeface="Calibri"/>
                <a:ea typeface="Calibri"/>
                <a:cs typeface="Calibri"/>
              </a:rPr>
              <a:t>ca</a:t>
            </a:r>
            <a:r>
              <a:rPr lang="en-US" sz="2000" b="1" dirty="0" err="1">
                <a:solidFill>
                  <a:srgbClr val="FF0000"/>
                </a:solidFill>
                <a:latin typeface="Calibri"/>
                <a:ea typeface="Calibri"/>
                <a:cs typeface="Calibri"/>
              </a:rPr>
              <a:t>rr</a:t>
            </a:r>
            <a:r>
              <a:rPr lang="en-US" sz="2000" dirty="0" err="1">
                <a:latin typeface="Calibri"/>
                <a:ea typeface="Calibri"/>
                <a:cs typeface="Calibri"/>
              </a:rPr>
              <a:t>o</a:t>
            </a:r>
            <a:r>
              <a:rPr lang="en-US" sz="2000" dirty="0">
                <a:latin typeface="Calibri"/>
                <a:ea typeface="Calibri"/>
                <a:cs typeface="Calibri"/>
              </a:rPr>
              <a:t> (car)</a:t>
            </a:r>
            <a:endParaRPr lang="en-US" sz="2000" dirty="0">
              <a:ea typeface="Calibri"/>
            </a:endParaRPr>
          </a:p>
          <a:p>
            <a:r>
              <a:rPr lang="en-US" sz="2000" dirty="0">
                <a:latin typeface="Calibri"/>
                <a:ea typeface="Calibri"/>
                <a:cs typeface="Calibri"/>
              </a:rPr>
              <a:t>Gu (</a:t>
            </a:r>
            <a:r>
              <a:rPr lang="en-US" sz="2000" dirty="0" err="1">
                <a:latin typeface="Calibri"/>
                <a:ea typeface="Calibri"/>
                <a:cs typeface="Calibri"/>
              </a:rPr>
              <a:t>geu</a:t>
            </a:r>
            <a:r>
              <a:rPr lang="en-US" sz="2000" dirty="0">
                <a:latin typeface="Calibri"/>
                <a:ea typeface="Calibri"/>
                <a:cs typeface="Calibri"/>
              </a:rPr>
              <a:t>) = </a:t>
            </a:r>
            <a:r>
              <a:rPr lang="en-US" sz="2000" b="1" dirty="0" err="1">
                <a:solidFill>
                  <a:srgbClr val="FF0000"/>
                </a:solidFill>
                <a:latin typeface="Calibri"/>
                <a:ea typeface="Calibri"/>
                <a:cs typeface="Calibri"/>
              </a:rPr>
              <a:t>gu</a:t>
            </a:r>
            <a:r>
              <a:rPr lang="en-US" sz="2000" dirty="0" err="1">
                <a:latin typeface="Calibri"/>
                <a:ea typeface="Calibri"/>
                <a:cs typeface="Calibri"/>
              </a:rPr>
              <a:t>star</a:t>
            </a:r>
            <a:r>
              <a:rPr lang="en-US" sz="2000" dirty="0">
                <a:latin typeface="Calibri"/>
                <a:ea typeface="Calibri"/>
                <a:cs typeface="Calibri"/>
              </a:rPr>
              <a:t> (like)</a:t>
            </a:r>
            <a:endParaRPr lang="en-US" sz="2000" dirty="0">
              <a:ea typeface="Calibri"/>
            </a:endParaRPr>
          </a:p>
          <a:p>
            <a:r>
              <a:rPr lang="en-US" sz="2000" dirty="0">
                <a:latin typeface="Calibri"/>
                <a:ea typeface="Calibri"/>
                <a:cs typeface="Calibri"/>
              </a:rPr>
              <a:t>Qu (</a:t>
            </a:r>
            <a:r>
              <a:rPr lang="en-US" sz="2000" dirty="0" err="1">
                <a:latin typeface="Calibri"/>
                <a:ea typeface="Calibri"/>
                <a:cs typeface="Calibri"/>
              </a:rPr>
              <a:t>ku</a:t>
            </a:r>
            <a:r>
              <a:rPr lang="en-US" sz="2000" dirty="0">
                <a:latin typeface="Calibri"/>
                <a:ea typeface="Calibri"/>
                <a:cs typeface="Calibri"/>
              </a:rPr>
              <a:t>) = </a:t>
            </a:r>
            <a:r>
              <a:rPr lang="en-US" sz="2000" b="1" dirty="0">
                <a:solidFill>
                  <a:srgbClr val="FF0000"/>
                </a:solidFill>
                <a:latin typeface="Calibri"/>
                <a:ea typeface="Calibri"/>
                <a:cs typeface="Calibri"/>
              </a:rPr>
              <a:t>qu</a:t>
            </a:r>
            <a:r>
              <a:rPr lang="en-US" sz="2000" dirty="0">
                <a:latin typeface="Calibri"/>
                <a:ea typeface="Calibri"/>
                <a:cs typeface="Calibri"/>
              </a:rPr>
              <a:t>eso (cheese)</a:t>
            </a:r>
            <a:endParaRPr lang="en-US" sz="2000" dirty="0"/>
          </a:p>
        </p:txBody>
      </p:sp>
    </p:spTree>
    <p:extLst>
      <p:ext uri="{BB962C8B-B14F-4D97-AF65-F5344CB8AC3E}">
        <p14:creationId xmlns:p14="http://schemas.microsoft.com/office/powerpoint/2010/main" val="1332844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On-screen Show (16:9)</PresentationFormat>
  <Paragraphs>115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PowerPoint Presentation</vt:lpstr>
      <vt:lpstr>Meet Our Facilitators</vt:lpstr>
      <vt:lpstr>What we won’t learn here: </vt:lpstr>
      <vt:lpstr>What we will learn here: </vt:lpstr>
      <vt:lpstr>Spanish Language: Things to Know </vt:lpstr>
      <vt:lpstr>PowerPoint Presentation</vt:lpstr>
      <vt:lpstr>PowerPoint Presentation</vt:lpstr>
      <vt:lpstr>PowerPoint Presentation</vt:lpstr>
      <vt:lpstr>PowerPoint Presentation</vt:lpstr>
      <vt:lpstr>Vocabulary List 4: Programs and Events </vt:lpstr>
      <vt:lpstr>Vocabulary List 4: Programs and Events  </vt:lpstr>
      <vt:lpstr>PowerPoint Presentation</vt:lpstr>
      <vt:lpstr>PowerPoint Presentation</vt:lpstr>
      <vt:lpstr>PowerPoint Presentation</vt:lpstr>
      <vt:lpstr>PowerPoint Presentation</vt:lpstr>
      <vt:lpstr>PowerPoint Presentation</vt:lpstr>
      <vt:lpstr>Questions? </vt:lpstr>
      <vt:lpstr>PowerPoint Presentation</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 Circulation</dc:creator>
  <cp:lastModifiedBy>Luisa Martucci</cp:lastModifiedBy>
  <cp:revision>364</cp:revision>
  <dcterms:modified xsi:type="dcterms:W3CDTF">2025-03-27T18:10:48Z</dcterms:modified>
</cp:coreProperties>
</file>