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Bree Serif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6" roundtripDataSignature="AMtx7mip+64w3wTzHCf3JXjAj9Ibkzms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BreeSerif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Explain better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Add phrases?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Listening Practice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Key Points of WH questions and Verb To be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Examples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Example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Warm up pronouncuation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Warm up pronouncuation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21191" t="0"/>
          <a:stretch/>
        </p:blipFill>
        <p:spPr>
          <a:xfrm>
            <a:off x="0" y="116700"/>
            <a:ext cx="9144000" cy="420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9675" y="4398175"/>
            <a:ext cx="2957527" cy="74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/>
          <p:nvPr>
            <p:ph type="title"/>
          </p:nvPr>
        </p:nvSpPr>
        <p:spPr>
          <a:xfrm>
            <a:off x="311700" y="159275"/>
            <a:ext cx="8520600" cy="1128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400">
                <a:solidFill>
                  <a:srgbClr val="45818E"/>
                </a:solidFill>
              </a:rPr>
              <a:t>Vocabulary List 3: Library Cards and Simple Documents</a:t>
            </a:r>
            <a:endParaRPr/>
          </a:p>
        </p:txBody>
      </p:sp>
      <p:sp>
        <p:nvSpPr>
          <p:cNvPr id="110" name="Google Shape;110;p10"/>
          <p:cNvSpPr txBox="1"/>
          <p:nvPr>
            <p:ph idx="1" type="body"/>
          </p:nvPr>
        </p:nvSpPr>
        <p:spPr>
          <a:xfrm>
            <a:off x="311700" y="1805839"/>
            <a:ext cx="8520600" cy="29066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first present the pronunciation then offer volunteers the opportunity to pronounce the Spanish vocabulary.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 down vocabulary and practice the different uses of vocabulary.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 txBox="1"/>
          <p:nvPr>
            <p:ph type="title"/>
          </p:nvPr>
        </p:nvSpPr>
        <p:spPr>
          <a:xfrm>
            <a:off x="497051" y="17472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Library Card Vocabulary </a:t>
            </a:r>
            <a:endParaRPr b="1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679" y="3697816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0405" y="1164092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665" y="1158772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table of information&#10;&#10;AI-generated content may be incorrect." id="119" name="Google Shape;119;p11"/>
          <p:cNvPicPr preferRelativeResize="0"/>
          <p:nvPr/>
        </p:nvPicPr>
        <p:blipFill rotWithShape="1">
          <a:blip r:embed="rId4">
            <a:alphaModFix/>
          </a:blip>
          <a:srcRect b="7828" l="-110" r="54555" t="1400"/>
          <a:stretch/>
        </p:blipFill>
        <p:spPr>
          <a:xfrm>
            <a:off x="695067" y="1084830"/>
            <a:ext cx="3575702" cy="3693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table with black text&#10;&#10;AI-generated content may be incorrect." id="120" name="Google Shape;120;p11"/>
          <p:cNvPicPr preferRelativeResize="0"/>
          <p:nvPr/>
        </p:nvPicPr>
        <p:blipFill rotWithShape="1">
          <a:blip r:embed="rId5">
            <a:alphaModFix/>
          </a:blip>
          <a:srcRect b="-250" l="0" r="-194" t="609"/>
          <a:stretch/>
        </p:blipFill>
        <p:spPr>
          <a:xfrm>
            <a:off x="4759308" y="1086072"/>
            <a:ext cx="4259176" cy="3268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/>
          <p:nvPr/>
        </p:nvSpPr>
        <p:spPr>
          <a:xfrm>
            <a:off x="606829" y="803767"/>
            <a:ext cx="8225444" cy="4739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Librarian=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I help you?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¿Como te puedo ayudar?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71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Patron=</a:t>
            </a:r>
            <a:endParaRPr b="0" i="0" sz="2000" u="none" cap="none" strike="noStrike">
              <a:solidFill>
                <a:srgbClr val="0071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b="0" i="0" lang="en-US" sz="2000" u="none" cap="none" strike="noStrike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Necesito un libro para mis hijos.  (I need a book for my children.)</a:t>
            </a:r>
            <a:endParaRPr b="0" i="0" sz="2000" u="none" cap="none" strike="noStrike">
              <a:solidFill>
                <a:srgbClr val="0071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b="0" i="0" lang="en-US" sz="2000" u="none" cap="none" strike="noStrike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¿Donde esta el baño? (Where is the bathroom?)</a:t>
            </a:r>
            <a:endParaRPr b="0" i="0" sz="2000" u="none" cap="none" strike="noStrike">
              <a:solidFill>
                <a:srgbClr val="0071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b="0" i="0" lang="en-US" sz="2000" u="none" cap="none" strike="noStrike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¿Tienes impresora? (Do you have a printer?)</a:t>
            </a:r>
            <a:endParaRPr b="0" i="0" sz="2000" u="none" cap="none" strike="noStrike">
              <a:solidFill>
                <a:srgbClr val="0071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71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Librarian=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La sesión de los niños esta… (The children's section is…)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El baño esta enseguida de… (The bathroom is next to…)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Si, esta enseguida de.. (Yes, it is next to…)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2821" y="118153"/>
            <a:ext cx="6093459" cy="868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/>
        </p:nvSpPr>
        <p:spPr>
          <a:xfrm>
            <a:off x="689956" y="1080849"/>
            <a:ext cx="8454044" cy="47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Librarian=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have a library card?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¿Tiene una tarjeta de la biblioteca?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Patron=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b="0" i="0" lang="en-US" sz="2000" u="none" cap="none" strike="noStrike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No, tengo. (No, I don’t have one.)</a:t>
            </a:r>
            <a:endParaRPr b="0" i="0" sz="2000" u="none" cap="none" strike="noStrike">
              <a:solidFill>
                <a:srgbClr val="0071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b="0" i="0" lang="en-US" sz="2000" u="none" cap="none" strike="noStrike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Si, tengo. (Yes, I have one.)</a:t>
            </a:r>
            <a:endParaRPr b="0" i="0" sz="2000" u="none" cap="none" strike="noStrike">
              <a:solidFill>
                <a:srgbClr val="0071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b="0" i="0" lang="en-US" sz="2000" u="none" cap="none" strike="noStrike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Necesito una tarjeta de la biblioteca, por favor. (I need a Library card, please.)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71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Librarian=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Would you like to get one? ¿Le gustaría obtener una?</a:t>
            </a:r>
            <a:endParaRPr b="0" i="0" sz="2000" u="none" cap="none" strike="noStrike">
              <a:solidFill>
                <a:srgbClr val="0071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71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71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1772" y="76589"/>
            <a:ext cx="6093459" cy="868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tanding at a desk with a person standing behind it&#10;&#10;Description automatically generated" id="137" name="Google Shape;137;p14"/>
          <p:cNvPicPr preferRelativeResize="0"/>
          <p:nvPr/>
        </p:nvPicPr>
        <p:blipFill rotWithShape="1">
          <a:blip r:embed="rId3">
            <a:alphaModFix/>
          </a:blip>
          <a:srcRect b="18384" l="0" r="0" t="4040"/>
          <a:stretch/>
        </p:blipFill>
        <p:spPr>
          <a:xfrm>
            <a:off x="2000250" y="460154"/>
            <a:ext cx="5143500" cy="399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8188" y="2263961"/>
            <a:ext cx="741083" cy="741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/>
        </p:nvSpPr>
        <p:spPr>
          <a:xfrm>
            <a:off x="5777348" y="1423618"/>
            <a:ext cx="244394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“To have”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206799" y="1423618"/>
            <a:ext cx="444001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“Wh” Questions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"¿Qué?"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(what),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"¿Quién?"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(who),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"¿Dónde?"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(where),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"¿Cuándo?"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(when),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"¿Por qué?"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(why),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"¿Cómo?"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(how),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"¿Cuál?"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(which),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"¿Cuánto/Cuántos?"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(how much/how many)</a:t>
            </a:r>
            <a:endParaRPr b="1" i="0" sz="18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4818249" y="2469139"/>
            <a:ext cx="408986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“Yo” (I)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tengo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“Tú” ( you)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tienes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“él, ella, usted” (he, she, you)          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“Nosotros” (we)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                    tenemos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“ellos, ellas, ustedes” (they)	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tienen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206799" y="1297489"/>
            <a:ext cx="4440016" cy="3350717"/>
          </a:xfrm>
          <a:prstGeom prst="rect">
            <a:avLst/>
          </a:prstGeom>
          <a:noFill/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4789161" y="1297489"/>
            <a:ext cx="4148040" cy="3350718"/>
          </a:xfrm>
          <a:prstGeom prst="rect">
            <a:avLst/>
          </a:prstGeom>
          <a:noFill/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3021164" y="448608"/>
            <a:ext cx="31349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More Vocabulary!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311699" y="445025"/>
            <a:ext cx="8092468" cy="4467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5555"/>
              <a:buNone/>
            </a:pPr>
            <a:r>
              <a:rPr b="1" i="0" lang="en-US" sz="2000" u="none" strike="noStrike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Patron=</a:t>
            </a:r>
            <a:b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</a:br>
            <a:r>
              <a:rPr i="0" lang="en-US" sz="2000" u="none" strike="noStrike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- ¿Qué</a:t>
            </a:r>
            <a:r>
              <a:rPr b="1" i="0" lang="en-US" sz="2000" u="none" strike="noStrike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strike="noStrike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tengo que hacer para optener una tarjeta de la biblioteca? </a:t>
            </a:r>
            <a:b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strike="noStrike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    What do I have to do to </a:t>
            </a:r>
            <a:r>
              <a:rPr lang="en-US" sz="2000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get a</a:t>
            </a:r>
            <a:r>
              <a:rPr b="0" i="0" lang="en-US" sz="2000" u="none" strike="noStrike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 library card?</a:t>
            </a:r>
            <a:b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strike="noStrike">
                <a:latin typeface="Calibri"/>
                <a:ea typeface="Calibri"/>
                <a:cs typeface="Calibri"/>
                <a:sym typeface="Calibri"/>
              </a:rPr>
              <a:t>Librarian=</a:t>
            </a:r>
            <a:br>
              <a:rPr b="1" lang="en-US" sz="1100"/>
            </a:br>
            <a:r>
              <a:rPr b="1" lang="en-US" sz="1100"/>
              <a:t>-  </a:t>
            </a:r>
            <a:r>
              <a:rPr i="0" lang="en-US" sz="2000" u="none" strike="noStrike">
                <a:latin typeface="Calibri"/>
                <a:ea typeface="Calibri"/>
                <a:cs typeface="Calibri"/>
                <a:sym typeface="Calibri"/>
              </a:rPr>
              <a:t>Por favor, llene este formulario.        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  - ¿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Tienes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identificación con foto?</a:t>
            </a:r>
            <a:br>
              <a:rPr i="0" lang="en-US" sz="2000" u="none" strike="noStrike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i="0" lang="en-US" sz="2000" u="none" strike="noStrike">
                <a:latin typeface="Calibri"/>
                <a:ea typeface="Calibri"/>
                <a:cs typeface="Calibri"/>
                <a:sym typeface="Calibri"/>
              </a:rPr>
              <a:t>Please fill out this form.                          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i="0" lang="en-US" sz="2000" u="none" strike="noStrike">
                <a:latin typeface="Calibri"/>
                <a:ea typeface="Calibri"/>
                <a:cs typeface="Calibri"/>
                <a:sym typeface="Calibri"/>
              </a:rPr>
              <a:t>Do you have Photo ID?</a:t>
            </a:r>
            <a:br>
              <a:rPr i="0" lang="en-US" sz="2000" u="none" strike="noStrike"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2000" u="none" strike="noStrike"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strike="noStrike">
                <a:latin typeface="Calibri"/>
                <a:ea typeface="Calibri"/>
                <a:cs typeface="Calibri"/>
                <a:sym typeface="Calibri"/>
              </a:rPr>
              <a:t>Librarian= </a:t>
            </a:r>
            <a:b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</a:br>
            <a:r>
              <a:rPr i="0" lang="en-US" sz="2000" u="none" strike="noStrike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0" lang="en-US" sz="2000" u="none" strike="noStrike">
                <a:latin typeface="Calibri"/>
                <a:ea typeface="Calibri"/>
                <a:cs typeface="Calibri"/>
                <a:sym typeface="Calibri"/>
              </a:rPr>
              <a:t>¿Cuál</a:t>
            </a:r>
            <a:r>
              <a:rPr i="0" lang="en-US" sz="2000" u="none" strike="noStrike">
                <a:latin typeface="Calibri"/>
                <a:ea typeface="Calibri"/>
                <a:cs typeface="Calibri"/>
                <a:sym typeface="Calibri"/>
              </a:rPr>
              <a:t> e</a:t>
            </a:r>
            <a: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  <a:t>s tu dirección?                            - </a:t>
            </a:r>
            <a:r>
              <a:rPr b="1" i="0" lang="en-US" sz="2000" u="none" strike="noStrike"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b="1" i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Cuántos</a:t>
            </a:r>
            <a:r>
              <a:rPr b="1" i="0" lang="en-US" sz="2000" u="none" strike="noStrik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2000" u="none" strike="noStrike">
                <a:latin typeface="Calibri"/>
                <a:ea typeface="Calibri"/>
                <a:cs typeface="Calibri"/>
                <a:sym typeface="Calibri"/>
              </a:rPr>
              <a:t>hijos tienes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  <a:t>   What is your address?                                 How many kids do you have?</a:t>
            </a:r>
            <a:b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strike="noStrike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Patron=</a:t>
            </a:r>
            <a:b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strike="noStrike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Mi dirección es….                                       - </a:t>
            </a:r>
            <a:r>
              <a:rPr b="1" lang="en-US" sz="2000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Yo tengo </a:t>
            </a:r>
            <a:r>
              <a:rPr lang="en-US" sz="2000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3 hijos</a:t>
            </a: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00717D"/>
                </a:solidFill>
                <a:latin typeface="Calibri"/>
                <a:ea typeface="Calibri"/>
                <a:cs typeface="Calibri"/>
                <a:sym typeface="Calibri"/>
              </a:rPr>
              <a:t>  My address is…                                             I have 3 kids</a:t>
            </a:r>
            <a:br>
              <a:rPr b="1" lang="en-US" sz="1800"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EDF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362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Questions? </a:t>
            </a:r>
            <a:endParaRPr b="1" sz="362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descr="Free Images : hand, person, girl, woman, thoughtful, decision ..." id="159" name="Google Shape;15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8150" y="1387100"/>
            <a:ext cx="4757474" cy="3569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EDF0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/>
        </p:nvSpPr>
        <p:spPr>
          <a:xfrm>
            <a:off x="179295" y="1093693"/>
            <a:ext cx="8803340" cy="31023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demonstrate first, and then you will break into pairs to work with your partner in your own script and practice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 will be divided into groups of 3 to 4 people, and you will have 15-20 minutes to practice.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will join each group to answer questions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735950" y="382650"/>
            <a:ext cx="73821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sng" cap="none" strike="noStrike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Practice: Role Playing</a:t>
            </a:r>
            <a:endParaRPr b="1" i="0" sz="3500" u="sng" cap="none" strike="noStrike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EDF0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/>
        </p:nvSpPr>
        <p:spPr>
          <a:xfrm>
            <a:off x="396240" y="0"/>
            <a:ext cx="8351520" cy="1165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sng" cap="none" strike="noStrike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Example Role-Playing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sng" cap="none" strike="noStrike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(Library Worker &amp; Patron)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288663" y="1497107"/>
            <a:ext cx="438553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Librarian=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Buenos días, Como le puedo ayudar?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2. Patron=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Hola, Gracias!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¿Tiene una computadora disponible?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Necesito descargar un documento.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1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Librarian=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Disculpe, mas despacio por favor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71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7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4826597" y="1497107"/>
            <a:ext cx="3783106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4. Patron=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Tiene una computadora disponible?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Necesito descargar un documento.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Librarian=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Si, la sala de computadores esta atras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6. Patron=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Gracias!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EDF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1700" y="304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512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Meet Our Facilitators</a:t>
            </a:r>
            <a:endParaRPr sz="512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664375" y="1210875"/>
            <a:ext cx="7661700" cy="3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Char char="●"/>
            </a:pPr>
            <a:r>
              <a:rPr b="0" i="0" lang="en-US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Yesenia Lopez</a:t>
            </a:r>
            <a:endParaRPr b="0" i="0" sz="3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Char char="●"/>
            </a:pPr>
            <a:r>
              <a:rPr b="0" i="0" lang="en-US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Luisa Martucci</a:t>
            </a:r>
            <a:endParaRPr b="0" i="0" sz="3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Char char="●"/>
            </a:pPr>
            <a:r>
              <a:rPr b="0" i="0" lang="en-US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Nelida Vazquez</a:t>
            </a:r>
            <a:endParaRPr b="0" i="0" sz="3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EDF0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-US" sz="512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What we won’t learn here:</a:t>
            </a:r>
            <a:endParaRPr sz="512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7" name="Google Shape;67;p3"/>
          <p:cNvSpPr txBox="1"/>
          <p:nvPr>
            <p:ph idx="1" type="body"/>
          </p:nvPr>
        </p:nvSpPr>
        <p:spPr>
          <a:xfrm>
            <a:off x="510100" y="1435175"/>
            <a:ext cx="7874100" cy="31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Complex Grammar</a:t>
            </a:r>
            <a:endParaRPr sz="2700"/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Advanced Vocabulary  </a:t>
            </a:r>
            <a:endParaRPr sz="2700"/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Fluent conversation skills</a:t>
            </a:r>
            <a:endParaRPr sz="2700"/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Every colloquial expression for every dialect of Spanish</a:t>
            </a: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EDF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12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What we will learn here:</a:t>
            </a:r>
            <a:endParaRPr sz="512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 txBox="1"/>
          <p:nvPr>
            <p:ph idx="1" type="body"/>
          </p:nvPr>
        </p:nvSpPr>
        <p:spPr>
          <a:xfrm>
            <a:off x="311700" y="13148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Basic conversational phrases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Essential Grammar for everyday situations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Variations in pronunciation or slang used in different Spanish-speaking countries.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Cultural insights 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EDF0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564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Spanish Language: Things to Know</a:t>
            </a:r>
            <a:endParaRPr sz="4564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9" name="Google Shape;79;p5"/>
          <p:cNvSpPr txBox="1"/>
          <p:nvPr>
            <p:ph idx="1" type="body"/>
          </p:nvPr>
        </p:nvSpPr>
        <p:spPr>
          <a:xfrm>
            <a:off x="691900" y="1510200"/>
            <a:ext cx="7524600" cy="26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Spanish is the majority language in 21 countries, and a commonly used language in many more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Many dialects, accents, and variations in vocabulary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“Spanglish” can make for even more variation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EDF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/>
          <p:nvPr/>
        </p:nvSpPr>
        <p:spPr>
          <a:xfrm>
            <a:off x="383475" y="416425"/>
            <a:ext cx="5947500" cy="1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564" u="none" cap="none" strike="noStrike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Getting Started:</a:t>
            </a:r>
            <a:endParaRPr b="0" i="0" sz="4564" u="none" cap="none" strike="noStrike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"/>
          <p:cNvSpPr txBox="1"/>
          <p:nvPr/>
        </p:nvSpPr>
        <p:spPr>
          <a:xfrm>
            <a:off x="634802" y="1341797"/>
            <a:ext cx="78744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Introduction of ourselves in Spanish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Spanish alphabet practice-Tips</a:t>
            </a:r>
            <a:endParaRPr/>
          </a:p>
          <a:p>
            <a:pPr indent="-457200" lvl="0" marL="469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 Vocabulary :Library Cards and Simple Documents</a:t>
            </a:r>
            <a:endParaRPr/>
          </a:p>
          <a:p>
            <a:pPr indent="-457200" lvl="0" marL="469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Listening and practice Pronunciation</a:t>
            </a:r>
            <a:endParaRPr/>
          </a:p>
          <a:p>
            <a:pPr indent="-457200" lvl="0" marL="469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Role Playing.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EDF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/>
        </p:nvSpPr>
        <p:spPr>
          <a:xfrm>
            <a:off x="617248" y="257247"/>
            <a:ext cx="68781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64"/>
              <a:buFont typeface="Arial"/>
              <a:buNone/>
            </a:pPr>
            <a:r>
              <a:rPr b="0" i="0" lang="en-US" sz="4564" u="none" cap="none" strike="noStrike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INTRODUCTION: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613719" y="1148440"/>
            <a:ext cx="6164580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Hola, me llamo ________________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(Hi, my name is ________________)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Trabajo en ____________________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 work at _____________________)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color favorito es _________________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(my favorite color is_________________)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576" y="902325"/>
            <a:ext cx="6957002" cy="39076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8"/>
          <p:cNvSpPr txBox="1"/>
          <p:nvPr/>
        </p:nvSpPr>
        <p:spPr>
          <a:xfrm>
            <a:off x="1248713" y="181975"/>
            <a:ext cx="6332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Pronouncing the Spanish Alphabet</a:t>
            </a:r>
            <a:endParaRPr b="0" i="0" sz="3000" u="none" cap="none" strike="noStrike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/>
          <p:nvPr/>
        </p:nvSpPr>
        <p:spPr>
          <a:xfrm>
            <a:off x="1248713" y="181975"/>
            <a:ext cx="6332700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Pronunciation Tips: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Diagraf</a:t>
            </a:r>
            <a:endParaRPr/>
          </a:p>
        </p:txBody>
      </p:sp>
      <p:pic>
        <p:nvPicPr>
          <p:cNvPr descr="A screenshot of a computer&#10;&#10;AI-generated content may be incorrect." id="103" name="Google Shape;10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908" y="1407103"/>
            <a:ext cx="55245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"/>
          <p:cNvSpPr txBox="1"/>
          <p:nvPr/>
        </p:nvSpPr>
        <p:spPr>
          <a:xfrm>
            <a:off x="6127173" y="2473037"/>
            <a:ext cx="27432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 ( che)  =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ao (bye)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  ( elle) =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ll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 (key)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rr (erre) = ca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rr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(car)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 (geu) =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 (like)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 (ku) =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eso (cheese)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DT Circulation</dc:creator>
</cp:coreProperties>
</file>