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82" r:id="rId2"/>
    <p:sldId id="275" r:id="rId3"/>
    <p:sldId id="281" r:id="rId4"/>
    <p:sldId id="283" r:id="rId5"/>
    <p:sldId id="284" r:id="rId6"/>
    <p:sldId id="264" r:id="rId7"/>
    <p:sldId id="280" r:id="rId8"/>
    <p:sldId id="270" r:id="rId9"/>
    <p:sldId id="278" r:id="rId10"/>
    <p:sldId id="285" r:id="rId11"/>
    <p:sldId id="272" r:id="rId12"/>
    <p:sldId id="279" r:id="rId13"/>
    <p:sldId id="273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DB020-0983-4B4B-9BD9-FB94236FAE37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9A965-EBDE-4845-B507-1857D8A65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11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6335E-9D51-4829-BA96-9EC94BEAAB2C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5C40-3708-4301-B821-741EB65F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53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6335E-9D51-4829-BA96-9EC94BEAAB2C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5C40-3708-4301-B821-741EB65F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8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6335E-9D51-4829-BA96-9EC94BEAAB2C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5C40-3708-4301-B821-741EB65F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27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6335E-9D51-4829-BA96-9EC94BEAAB2C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5C40-3708-4301-B821-741EB65F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8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6335E-9D51-4829-BA96-9EC94BEAAB2C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5C40-3708-4301-B821-741EB65F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3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6335E-9D51-4829-BA96-9EC94BEAAB2C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5C40-3708-4301-B821-741EB65F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97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6335E-9D51-4829-BA96-9EC94BEAAB2C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5C40-3708-4301-B821-741EB65F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6335E-9D51-4829-BA96-9EC94BEAAB2C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5C40-3708-4301-B821-741EB65F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49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6335E-9D51-4829-BA96-9EC94BEAAB2C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5C40-3708-4301-B821-741EB65F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4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6335E-9D51-4829-BA96-9EC94BEAAB2C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5C40-3708-4301-B821-741EB65F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7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6335E-9D51-4829-BA96-9EC94BEAAB2C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5C40-3708-4301-B821-741EB65F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9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6335E-9D51-4829-BA96-9EC94BEAAB2C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5C40-3708-4301-B821-741EB65FE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6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694" y="2410692"/>
            <a:ext cx="2619375" cy="198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9995" y="2924238"/>
            <a:ext cx="6577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Briann Greenfield, Executive Director </a:t>
            </a:r>
          </a:p>
          <a:p>
            <a:r>
              <a:rPr lang="en-US" sz="2800" dirty="0" smtClean="0"/>
              <a:t>New Jersey Council for the Humanities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3108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15" y="498068"/>
            <a:ext cx="9875520" cy="582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81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5" y="1285875"/>
            <a:ext cx="5619750" cy="42862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06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421805"/>
              </p:ext>
            </p:extLst>
          </p:nvPr>
        </p:nvGraphicFramePr>
        <p:xfrm>
          <a:off x="3851970" y="1825625"/>
          <a:ext cx="3366045" cy="3376448"/>
        </p:xfrm>
        <a:graphic>
          <a:graphicData uri="http://schemas.openxmlformats.org/drawingml/2006/table">
            <a:tbl>
              <a:tblPr/>
              <a:tblGrid>
                <a:gridCol w="1122015"/>
                <a:gridCol w="1122015"/>
                <a:gridCol w="1122015"/>
              </a:tblGrid>
              <a:tr h="3328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dirty="0">
                          <a:effectLst/>
                        </a:rPr>
                        <a:t> </a:t>
                      </a:r>
                    </a:p>
                  </a:txBody>
                  <a:tcPr marL="59445" marR="59445" marT="59445" marB="594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D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dirty="0">
                          <a:effectLst/>
                        </a:rPr>
                        <a:t>Action</a:t>
                      </a:r>
                    </a:p>
                  </a:txBody>
                  <a:tcPr marL="59445" marR="59445" marT="59445" marB="594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D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>
                          <a:effectLst/>
                        </a:rPr>
                        <a:t>Incubation</a:t>
                      </a:r>
                    </a:p>
                  </a:txBody>
                  <a:tcPr marL="59445" marR="59445" marT="59445" marB="594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DF7"/>
                    </a:solidFill>
                  </a:tcPr>
                </a:tc>
              </a:tr>
              <a:tr h="76089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>
                          <a:effectLst/>
                        </a:rPr>
                        <a:t>Intent to Apply deadline</a:t>
                      </a:r>
                      <a:endParaRPr lang="en-US" sz="1400">
                        <a:effectLst/>
                      </a:endParaRPr>
                    </a:p>
                  </a:txBody>
                  <a:tcPr marL="59445" marR="59445" marT="59445" marB="5944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February 22, 2017</a:t>
                      </a:r>
                    </a:p>
                  </a:txBody>
                  <a:tcPr marL="59445" marR="59445" marT="59445" marB="5944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June 9, 2017</a:t>
                      </a:r>
                    </a:p>
                  </a:txBody>
                  <a:tcPr marL="59445" marR="59445" marT="59445" marB="5944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688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dirty="0">
                          <a:effectLst/>
                        </a:rPr>
                        <a:t>Application deadline</a:t>
                      </a:r>
                      <a:endParaRPr lang="en-US" sz="1400" dirty="0">
                        <a:effectLst/>
                      </a:endParaRPr>
                    </a:p>
                  </a:txBody>
                  <a:tcPr marL="59445" marR="59445" marT="59445" marB="5944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</a:rPr>
                        <a:t>April 3, 2017</a:t>
                      </a:r>
                    </a:p>
                  </a:txBody>
                  <a:tcPr marL="59445" marR="59445" marT="59445" marB="5944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July 14, 2017</a:t>
                      </a:r>
                    </a:p>
                  </a:txBody>
                  <a:tcPr marL="59445" marR="59445" marT="59445" marB="5944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6089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smtClean="0">
                          <a:effectLst/>
                        </a:rPr>
                        <a:t>Award notification</a:t>
                      </a:r>
                      <a:endParaRPr lang="en-US" sz="1400" dirty="0">
                        <a:effectLst/>
                      </a:endParaRPr>
                    </a:p>
                  </a:txBody>
                  <a:tcPr marL="59445" marR="59445" marT="59445" marB="5944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smtClean="0">
                          <a:effectLst/>
                        </a:rPr>
                        <a:t>By June 30, 2017</a:t>
                      </a:r>
                      <a:endParaRPr lang="en-US" sz="1400" dirty="0">
                        <a:effectLst/>
                      </a:endParaRPr>
                    </a:p>
                  </a:txBody>
                  <a:tcPr marL="59445" marR="59445" marT="59445" marB="5944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smtClean="0">
                          <a:effectLst/>
                        </a:rPr>
                        <a:t>By September 29, 2017</a:t>
                      </a:r>
                      <a:endParaRPr lang="en-US" sz="1400" dirty="0">
                        <a:effectLst/>
                      </a:endParaRPr>
                    </a:p>
                  </a:txBody>
                  <a:tcPr marL="59445" marR="59445" marT="59445" marB="5944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97489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smtClean="0">
                          <a:effectLst/>
                        </a:rPr>
                        <a:t>Projects begin</a:t>
                      </a:r>
                      <a:endParaRPr lang="en-US" sz="1400">
                        <a:effectLst/>
                      </a:endParaRPr>
                    </a:p>
                  </a:txBody>
                  <a:tcPr marL="59445" marR="59445" marT="59445" marB="5944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smtClean="0">
                          <a:effectLst/>
                        </a:rPr>
                        <a:t>No earlier than </a:t>
                      </a:r>
                      <a:br>
                        <a:rPr lang="en-US" sz="1400" smtClean="0">
                          <a:effectLst/>
                        </a:rPr>
                      </a:br>
                      <a:r>
                        <a:rPr lang="en-US" sz="1400" smtClean="0">
                          <a:effectLst/>
                        </a:rPr>
                        <a:t>July 1, 2017</a:t>
                      </a:r>
                      <a:endParaRPr lang="en-US" sz="1400">
                        <a:effectLst/>
                      </a:endParaRPr>
                    </a:p>
                  </a:txBody>
                  <a:tcPr marL="59445" marR="59445" marT="59445" marB="5944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 smtClean="0">
                          <a:effectLst/>
                        </a:rPr>
                        <a:t>No earlier than </a:t>
                      </a:r>
                      <a:br>
                        <a:rPr lang="en-US" sz="1400" dirty="0" smtClean="0">
                          <a:effectLst/>
                        </a:rPr>
                      </a:br>
                      <a:r>
                        <a:rPr lang="en-US" sz="1400" dirty="0" smtClean="0">
                          <a:effectLst/>
                        </a:rPr>
                        <a:t>October 1, 2017</a:t>
                      </a:r>
                      <a:endParaRPr lang="en-US" sz="1400" dirty="0">
                        <a:effectLst/>
                      </a:endParaRPr>
                    </a:p>
                  </a:txBody>
                  <a:tcPr marL="59445" marR="59445" marT="59445" marB="5944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62909" y="526473"/>
            <a:ext cx="694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Next Grant Deadlines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124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4147" y="1612509"/>
            <a:ext cx="5560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learn more:</a:t>
            </a:r>
          </a:p>
          <a:p>
            <a:endParaRPr lang="en-US" dirty="0"/>
          </a:p>
          <a:p>
            <a:r>
              <a:rPr lang="en-US" dirty="0" smtClean="0"/>
              <a:t>Gigi </a:t>
            </a:r>
            <a:r>
              <a:rPr lang="en-US" dirty="0"/>
              <a:t>Naglak, Director of Grants and Programs</a:t>
            </a:r>
          </a:p>
          <a:p>
            <a:r>
              <a:rPr lang="en-US" dirty="0"/>
              <a:t>gnaglak@njch.org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997" t="29996" r="67" b="-71"/>
          <a:stretch/>
        </p:blipFill>
        <p:spPr>
          <a:xfrm>
            <a:off x="7001164" y="443345"/>
            <a:ext cx="4239492" cy="602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4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881" y="1092306"/>
            <a:ext cx="4432922" cy="443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48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Incubate with Incubation Grants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4564" y="2604655"/>
            <a:ext cx="3280051" cy="245687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7184"/>
            <a:ext cx="5181600" cy="388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50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1095375"/>
            <a:ext cx="66675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29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54215" y="2546252"/>
            <a:ext cx="61897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“The greatest glory in living lies not in never falling, but in rising every time we fall.”</a:t>
            </a:r>
          </a:p>
          <a:p>
            <a:endParaRPr lang="en-US" sz="3200" dirty="0"/>
          </a:p>
          <a:p>
            <a:r>
              <a:rPr lang="en-US" sz="3200" dirty="0"/>
              <a:t>— Ralph Waldo Emerson</a:t>
            </a:r>
          </a:p>
        </p:txBody>
      </p:sp>
    </p:spTree>
    <p:extLst>
      <p:ext uri="{BB962C8B-B14F-4D97-AF65-F5344CB8AC3E}">
        <p14:creationId xmlns:p14="http://schemas.microsoft.com/office/powerpoint/2010/main" val="393678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587" y="1428750"/>
            <a:ext cx="5076825" cy="4000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9933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1" y="2558473"/>
            <a:ext cx="1016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</a:t>
            </a:r>
            <a:r>
              <a:rPr lang="en-US" sz="2800" dirty="0" smtClean="0"/>
              <a:t>humanities </a:t>
            </a:r>
            <a:r>
              <a:rPr lang="en-US" sz="2800" dirty="0"/>
              <a:t>examine human history, culture, values, </a:t>
            </a:r>
            <a:r>
              <a:rPr lang="en-US" sz="2800" dirty="0" smtClean="0"/>
              <a:t>and beliefs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172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443" y="640389"/>
            <a:ext cx="9753600" cy="47529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164428" y="5808372"/>
            <a:ext cx="569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Grant Wood, </a:t>
            </a:r>
            <a:r>
              <a:rPr lang="en-US" i="1" dirty="0" smtClean="0"/>
              <a:t>Daughters of Revolution</a:t>
            </a:r>
            <a:r>
              <a:rPr lang="en-US" dirty="0" smtClean="0"/>
              <a:t>, 1932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76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581150"/>
            <a:ext cx="5334000" cy="3695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47286" y="5511114"/>
            <a:ext cx="4800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Hoffmann-</a:t>
            </a:r>
            <a:r>
              <a:rPr lang="en-US" sz="1200" dirty="0" err="1"/>
              <a:t>LaRoche</a:t>
            </a:r>
            <a:r>
              <a:rPr lang="en-US" sz="1200" dirty="0"/>
              <a:t> Inc., Nutley, New Jersey. </a:t>
            </a:r>
            <a:endParaRPr lang="en-US" sz="1200" dirty="0" smtClean="0"/>
          </a:p>
          <a:p>
            <a:r>
              <a:rPr lang="en-US" sz="1200" dirty="0" smtClean="0"/>
              <a:t>Audience</a:t>
            </a:r>
            <a:r>
              <a:rPr lang="en-US" sz="1200" dirty="0"/>
              <a:t>, in lecture </a:t>
            </a:r>
            <a:r>
              <a:rPr lang="en-US" sz="1200" dirty="0" smtClean="0"/>
              <a:t>room, 1943.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215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</TotalTime>
  <Words>136</Words>
  <Application>Microsoft Office PowerPoint</Application>
  <PresentationFormat>Widescreen</PresentationFormat>
  <Paragraphs>30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Incubate with Incubation Grants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Briann Greenfield</dc:creator>
  <cp:lastModifiedBy>Joanne</cp:lastModifiedBy>
  <cp:revision>27</cp:revision>
  <cp:lastPrinted>2016-11-30T03:13:13Z</cp:lastPrinted>
  <dcterms:created xsi:type="dcterms:W3CDTF">2014-11-23T21:19:03Z</dcterms:created>
  <dcterms:modified xsi:type="dcterms:W3CDTF">2016-12-06T16:28:21Z</dcterms:modified>
</cp:coreProperties>
</file>