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7"/>
  </p:notesMasterIdLst>
  <p:sldIdLst>
    <p:sldId id="296" r:id="rId2"/>
    <p:sldId id="297" r:id="rId3"/>
    <p:sldId id="261" r:id="rId4"/>
    <p:sldId id="257" r:id="rId5"/>
    <p:sldId id="266" r:id="rId6"/>
    <p:sldId id="268" r:id="rId7"/>
    <p:sldId id="303" r:id="rId8"/>
    <p:sldId id="272" r:id="rId9"/>
    <p:sldId id="307" r:id="rId10"/>
    <p:sldId id="319" r:id="rId11"/>
    <p:sldId id="273" r:id="rId12"/>
    <p:sldId id="275" r:id="rId13"/>
    <p:sldId id="321" r:id="rId14"/>
    <p:sldId id="276" r:id="rId15"/>
    <p:sldId id="322" r:id="rId16"/>
    <p:sldId id="279" r:id="rId17"/>
    <p:sldId id="325" r:id="rId18"/>
    <p:sldId id="320" r:id="rId19"/>
    <p:sldId id="277" r:id="rId20"/>
    <p:sldId id="323" r:id="rId21"/>
    <p:sldId id="326" r:id="rId22"/>
    <p:sldId id="327" r:id="rId23"/>
    <p:sldId id="328" r:id="rId24"/>
    <p:sldId id="278" r:id="rId25"/>
    <p:sldId id="329" r:id="rId26"/>
    <p:sldId id="283" r:id="rId27"/>
    <p:sldId id="284" r:id="rId28"/>
    <p:sldId id="285" r:id="rId29"/>
    <p:sldId id="288" r:id="rId30"/>
    <p:sldId id="291" r:id="rId31"/>
    <p:sldId id="292" r:id="rId32"/>
    <p:sldId id="331" r:id="rId33"/>
    <p:sldId id="330" r:id="rId34"/>
    <p:sldId id="293" r:id="rId35"/>
    <p:sldId id="295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A78205-FF15-492F-A8D9-359A42273C95}">
  <a:tblStyle styleId="{51A78205-FF15-492F-A8D9-359A42273C9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49F70B0-B519-447C-959F-A4CEEB4AE42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80030"/>
  </p:normalViewPr>
  <p:slideViewPr>
    <p:cSldViewPr snapToGrid="0" snapToObjects="1">
      <p:cViewPr>
        <p:scale>
          <a:sx n="108" d="100"/>
          <a:sy n="108" d="100"/>
        </p:scale>
        <p:origin x="640" y="-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18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97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646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 that we have copied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WBS coding scheme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124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423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11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 from survey: traditional courses very dry, decided to teach a course more immersive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42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511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081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Need: A problem could have many solutions. Our Project is being carried out to deliver one such solution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Justification: Why is this solution the best?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646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​As a part of our workshop series, participants will manage a small project at their own library. We will subsidize $300 for each participating library, and the libraries might put some more budget to that. And, yes, the proposal is to obtain both budget/official sign off from LibraryLinkNJ and the participating library directors. Please note this will be a small project for participants to have an opportunity to manage a project based on what they learn through our series workshops.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091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Need: A problem could have many solutions. Our Project is being carried out to deliver one such solution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Justification: Why is this solution the best?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Stakeholders : People on neighboring island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74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294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550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WBS tells us what needs to be done.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Activity list tells us how the work gets done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Analogy of Restaurant Menu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Handout: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Various cost estimates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uk-U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30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uk-UA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6514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412750"/>
            <a:ext cx="79375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6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dirty="0" smtClean="0">
                <a:solidFill>
                  <a:srgbClr val="000000"/>
                </a:solidFill>
              </a:rPr>
              <a:t>Day 1</a:t>
            </a:r>
            <a:endParaRPr lang="en-US" dirty="0">
              <a:sym typeface="Calibri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idx="1"/>
          </p:nvPr>
        </p:nvSpPr>
        <p:spPr>
          <a:xfrm>
            <a:off x="1484310" y="2438399"/>
            <a:ext cx="10018713" cy="33528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800" dirty="0" smtClean="0">
                <a:sym typeface="Calibri"/>
              </a:rPr>
              <a:t>The Scope Statement</a:t>
            </a:r>
          </a:p>
          <a:p>
            <a:r>
              <a:rPr lang="en-US" dirty="0" smtClean="0"/>
              <a:t>Project Scope Description</a:t>
            </a:r>
          </a:p>
          <a:p>
            <a:r>
              <a:rPr lang="en-US" dirty="0" smtClean="0"/>
              <a:t>Acceptance Criteria or what must be completed in order for the project to be considered a success</a:t>
            </a:r>
          </a:p>
          <a:p>
            <a:r>
              <a:rPr lang="en-US" dirty="0" smtClean="0"/>
              <a:t>Deliverables which can be thought of as the end result of the project</a:t>
            </a:r>
          </a:p>
          <a:p>
            <a:r>
              <a:rPr lang="en-US" dirty="0" smtClean="0"/>
              <a:t>Exclusions which typically identify the areas that are out of scope for the project</a:t>
            </a:r>
          </a:p>
          <a:p>
            <a:r>
              <a:rPr lang="en-US" dirty="0" smtClean="0"/>
              <a:t>Constraints which are externally imposed restrictions on the project, such as deadlines, budgets and limited resources</a:t>
            </a:r>
          </a:p>
          <a:p>
            <a:r>
              <a:rPr lang="en-US" dirty="0" smtClean="0"/>
              <a:t>Assumptions relating to the scope of the project and the potential impact of these assumptions if they are not valid.</a:t>
            </a:r>
          </a:p>
          <a:p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86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Recap: </a:t>
            </a:r>
            <a:r>
              <a:rPr lang="en-US" smtClean="0"/>
              <a:t>Day 1</a:t>
            </a:r>
            <a:endParaRPr lang="en-US" dirty="0">
              <a:sym typeface="Calibr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ym typeface="Calibri"/>
              </a:rPr>
              <a:t>Work Breakdown Structure (WBS)</a:t>
            </a:r>
          </a:p>
          <a:p>
            <a:r>
              <a:rPr lang="en-US" dirty="0" smtClean="0">
                <a:sym typeface="Calibri"/>
              </a:rPr>
              <a:t>Product Orientation: What do we need to build (not how) 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All of the work that has to be performed on the project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Hierarchical in nature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Decomposition: Breaking down project deliverables into smaller, more manageable components</a:t>
            </a:r>
          </a:p>
          <a:p>
            <a:r>
              <a:rPr lang="en-US" dirty="0" smtClean="0">
                <a:sym typeface="Calibri"/>
              </a:rPr>
              <a:t>Work Packages (4-80 hours ~ depends?)</a:t>
            </a:r>
            <a:endParaRPr lang="en-US" dirty="0" smtClean="0"/>
          </a:p>
          <a:p>
            <a:pPr lvl="0"/>
            <a:endParaRPr lang="en-US" dirty="0"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– Time and Cost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– Time and Cost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you will learn:</a:t>
            </a:r>
            <a:endParaRPr dirty="0" smtClean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List and Duration Estimates</a:t>
            </a:r>
            <a:endParaRPr dirty="0" smtClean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Estimates</a:t>
            </a:r>
            <a:endParaRPr dirty="0" smtClean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Scheduling work</a:t>
            </a:r>
            <a:endParaRPr dirty="0" smtClean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Exercise: Creating a Project Schedule</a:t>
            </a:r>
            <a:endParaRPr dirty="0" smtClean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456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– Activities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Definition</a:t>
            </a:r>
            <a:endParaRPr sz="259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the WBS document 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tasks must be performed in order to complete the WBS component</a:t>
            </a:r>
            <a:endParaRPr dirty="0" smtClean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to involve experts</a:t>
            </a:r>
            <a:endParaRPr dirty="0" smtClean="0"/>
          </a:p>
          <a:p>
            <a:pPr marL="457200" marR="0" lvl="1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– Activities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Duration Estimates</a:t>
            </a:r>
            <a:endParaRPr dirty="0" smtClean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long does an Activity Take?</a:t>
            </a:r>
            <a:endParaRPr dirty="0" smtClean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Evaluation and Review Technique (PERT)</a:t>
            </a:r>
          </a:p>
          <a:p>
            <a:pPr marL="1143000" lvl="2" indent="-2286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</a:pPr>
            <a:r>
              <a:rPr lang="en-US" sz="20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if you have a lot of Data!</a:t>
            </a:r>
            <a:endParaRPr dirty="0" smtClean="0"/>
          </a:p>
          <a:p>
            <a:pPr marL="1143000" marR="0" lvl="2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n-US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Pessimistic: Worst Case Scenario</a:t>
            </a:r>
            <a:endParaRPr sz="185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n-US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Likely: Based on prior experience</a:t>
            </a:r>
            <a:endParaRPr sz="185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n-US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Optimistic: If everything goes well</a:t>
            </a:r>
            <a:endParaRPr dirty="0" smtClean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8763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8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2229" y="3600361"/>
            <a:ext cx="3000794" cy="628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5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– 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Activities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Sequencing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 sequence of performing activities now that they have been defined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Dependencies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Mandatory: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physical or technological limitation of the work (Must do A before B)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Discretionary: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Historical/Organizational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Preference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28A4A409-9242-444A-AC1F-809866828B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77" name="Freeform 6">
              <a:extLst>
                <a:ext uri="{FF2B5EF4-FFF2-40B4-BE49-F238E27FC236}">
                  <a16:creationId xmlns="" xmlns:a16="http://schemas.microsoft.com/office/drawing/2014/main" id="{ABF65108-5AB6-40BD-BCAF-526D8E3091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="" xmlns:a16="http://schemas.microsoft.com/office/drawing/2014/main" id="{C77C904B-BC3A-472F-BB70-8750D41E41D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9" name="Freeform 8">
              <a:extLst>
                <a:ext uri="{FF2B5EF4-FFF2-40B4-BE49-F238E27FC236}">
                  <a16:creationId xmlns="" xmlns:a16="http://schemas.microsoft.com/office/drawing/2014/main" id="{E910D569-2CFD-4010-B886-2F31BB8EC9C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0" name="Freeform 9">
              <a:extLst>
                <a:ext uri="{FF2B5EF4-FFF2-40B4-BE49-F238E27FC236}">
                  <a16:creationId xmlns="" xmlns:a16="http://schemas.microsoft.com/office/drawing/2014/main" id="{5A816932-FBAD-46C0-AA92-336589A5A9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0">
              <a:extLst>
                <a:ext uri="{FF2B5EF4-FFF2-40B4-BE49-F238E27FC236}">
                  <a16:creationId xmlns="" xmlns:a16="http://schemas.microsoft.com/office/drawing/2014/main" id="{3D914BDD-E5E0-4DFB-8072-5B498F94A6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1">
              <a:extLst>
                <a:ext uri="{FF2B5EF4-FFF2-40B4-BE49-F238E27FC236}">
                  <a16:creationId xmlns="" xmlns:a16="http://schemas.microsoft.com/office/drawing/2014/main" id="{ED9E392E-46C2-4B84-A121-9B2BC452F02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84" name="Rounded Rectangle 16">
            <a:extLst>
              <a:ext uri="{FF2B5EF4-FFF2-40B4-BE49-F238E27FC236}">
                <a16:creationId xmlns="" xmlns:a16="http://schemas.microsoft.com/office/drawing/2014/main" id="{21ECAAB0-702B-4C08-B30F-0AFAC3479A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07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941202" y="1546455"/>
            <a:ext cx="6237359" cy="3477327"/>
          </a:xfrm>
          <a:prstGeom prst="rect">
            <a:avLst/>
          </a:prstGeom>
        </p:spPr>
      </p:pic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484312" y="685800"/>
            <a:ext cx="2812385" cy="17525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3200" dirty="0" smtClean="0">
                <a:latin typeface="Calibri"/>
                <a:ea typeface="Calibri"/>
                <a:cs typeface="Calibri"/>
                <a:sym typeface="Calibri"/>
              </a:rPr>
              <a:t>Sequencing Tools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idx="1"/>
          </p:nvPr>
        </p:nvSpPr>
        <p:spPr>
          <a:xfrm>
            <a:off x="1484310" y="2666999"/>
            <a:ext cx="2812387" cy="3124201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/>
          </a:bodyPr>
          <a:lstStyle/>
          <a:p>
            <a:pPr mar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Network 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Diagrams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Activities on Nodes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Lines represent relationships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Movement Left &gt; Right</a:t>
            </a: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rtl="0"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7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81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– 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List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884348"/>
              </p:ext>
            </p:extLst>
          </p:nvPr>
        </p:nvGraphicFramePr>
        <p:xfrm>
          <a:off x="1567441" y="1484416"/>
          <a:ext cx="9600836" cy="4876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393"/>
                <a:gridCol w="4676458"/>
                <a:gridCol w="1269321"/>
                <a:gridCol w="1490980"/>
                <a:gridCol w="11826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Task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Duration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Assigned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Finalize List of Exhibitors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DONE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Conduct </a:t>
                      </a:r>
                      <a:r>
                        <a:rPr lang="en-US" dirty="0" smtClean="0"/>
                        <a:t>Exhibitor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Outreach Program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0" dirty="0" smtClean="0"/>
                        <a:t>DONE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Finalize Exhibit</a:t>
                      </a:r>
                      <a:r>
                        <a:rPr lang="en-US" baseline="0" dirty="0" smtClean="0"/>
                        <a:t> requirements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0" dirty="0" smtClean="0"/>
                        <a:t>DONE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Define</a:t>
                      </a:r>
                      <a:r>
                        <a:rPr lang="en-US" baseline="0" dirty="0" smtClean="0"/>
                        <a:t> Event Space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Barbara/John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In Progress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Identify Space usage requirements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Barbara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0" dirty="0" smtClean="0"/>
                        <a:t>DONE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2.2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Identify</a:t>
                      </a:r>
                      <a:r>
                        <a:rPr lang="en-US" baseline="0" dirty="0" smtClean="0"/>
                        <a:t> potential layout plans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Barbara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0" dirty="0" smtClean="0"/>
                        <a:t>In Progress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Confirm Event Dates with Venue and Exhibitors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John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In Progress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Obtain</a:t>
                      </a:r>
                      <a:r>
                        <a:rPr lang="en-US" baseline="0" dirty="0" smtClean="0"/>
                        <a:t> Permits from Town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John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In Progress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Prepare Event Space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Joanne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Not Started</a:t>
                      </a: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Purchase Makerspace</a:t>
                      </a:r>
                      <a:r>
                        <a:rPr lang="en-US" baseline="0" dirty="0" smtClean="0"/>
                        <a:t> Equipment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Joanne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Not Started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Finalize placement of Carts and Accessories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Joanne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Not Started</a:t>
                      </a:r>
                    </a:p>
                    <a:p>
                      <a:pPr lvl="0" algn="ct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5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Project </a:t>
            </a:r>
            <a:r>
              <a:rPr lang="en-US" dirty="0" smtClean="0">
                <a:sym typeface="Calibri"/>
              </a:rPr>
              <a:t>Schedules</a:t>
            </a:r>
            <a:endParaRPr lang="en-US" dirty="0"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>
                <a:sym typeface="Calibri"/>
              </a:rPr>
              <a:t>Why use </a:t>
            </a:r>
            <a:r>
              <a:rPr lang="en-US" dirty="0" smtClean="0">
                <a:sym typeface="Calibri"/>
              </a:rPr>
              <a:t>Schedules?</a:t>
            </a:r>
            <a:endParaRPr lang="en-US" dirty="0" smtClean="0">
              <a:sym typeface="Calibri"/>
            </a:endParaRPr>
          </a:p>
          <a:p>
            <a:pPr lvl="0"/>
            <a:r>
              <a:rPr lang="en-US" dirty="0" smtClean="0">
                <a:sym typeface="Calibri"/>
              </a:rPr>
              <a:t>Schedules allow us to take a project list and apply it to a calendar</a:t>
            </a:r>
          </a:p>
          <a:p>
            <a:r>
              <a:rPr lang="en-US" dirty="0" smtClean="0">
                <a:sym typeface="Calibri"/>
              </a:rPr>
              <a:t>Allows us to incorporate real-world events (Public Holidays and Vacations)</a:t>
            </a:r>
          </a:p>
          <a:p>
            <a:r>
              <a:rPr lang="en-US" dirty="0" smtClean="0">
                <a:sym typeface="Calibri"/>
              </a:rPr>
              <a:t>Track project progress against </a:t>
            </a:r>
            <a:r>
              <a:rPr lang="en-US" b="1" dirty="0" smtClean="0">
                <a:sym typeface="Calibri"/>
              </a:rPr>
              <a:t>dates</a:t>
            </a:r>
            <a:r>
              <a:rPr lang="en-US" dirty="0" smtClean="0">
                <a:sym typeface="Calibri"/>
              </a:rPr>
              <a:t> and </a:t>
            </a:r>
            <a:r>
              <a:rPr lang="en-US" b="1" dirty="0" smtClean="0">
                <a:sym typeface="Calibri"/>
              </a:rPr>
              <a:t>deadlines</a:t>
            </a:r>
            <a:endParaRPr lang="en-US" dirty="0" smtClean="0"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ctr"/>
            <a: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Management 101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Return of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49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Project Schedules</a:t>
            </a:r>
            <a:endParaRPr lang="en-US" dirty="0"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800" dirty="0" smtClean="0">
                <a:sym typeface="Calibri"/>
              </a:rPr>
              <a:t>Milestones</a:t>
            </a:r>
            <a:endParaRPr lang="en-US" sz="2800" dirty="0" smtClean="0"/>
          </a:p>
          <a:p>
            <a:r>
              <a:rPr lang="en-US" dirty="0" smtClean="0">
                <a:sym typeface="Calibri"/>
              </a:rPr>
              <a:t>An activity of zero duration 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Identified as being significant in the project </a:t>
            </a:r>
          </a:p>
          <a:p>
            <a:pPr lvl="1"/>
            <a:r>
              <a:rPr lang="en-US" dirty="0" smtClean="0">
                <a:sym typeface="Calibri"/>
              </a:rPr>
              <a:t>End of a phase or task </a:t>
            </a:r>
          </a:p>
          <a:p>
            <a:pPr lvl="1"/>
            <a:r>
              <a:rPr lang="en-US" dirty="0" smtClean="0">
                <a:sym typeface="Calibri"/>
              </a:rPr>
              <a:t>Delivery of a work result </a:t>
            </a:r>
          </a:p>
          <a:p>
            <a:pPr lvl="1"/>
            <a:r>
              <a:rPr lang="en-US" dirty="0" smtClean="0">
                <a:sym typeface="Calibri"/>
              </a:rPr>
              <a:t>Expenditure of a certain amount of money</a:t>
            </a:r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215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50" y="2481943"/>
            <a:ext cx="11287185" cy="310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2566579" cy="133300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0" i="0" u="none" strike="noStrike" cap="none">
                <a:latin typeface="Calibri"/>
                <a:ea typeface="Calibri"/>
                <a:cs typeface="Calibri"/>
                <a:sym typeface="Calibri"/>
              </a:rPr>
              <a:t>GANTT Charts</a:t>
            </a:r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Content Placeholder 248"/>
          <p:cNvSpPr>
            <a:spLocks noGrp="1"/>
          </p:cNvSpPr>
          <p:nvPr>
            <p:ph idx="1"/>
          </p:nvPr>
        </p:nvSpPr>
        <p:spPr>
          <a:xfrm>
            <a:off x="4714927" y="612057"/>
            <a:ext cx="7152608" cy="2000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Henry Gantt (1861-1919)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Used during the Hoover Dam and Interstate Highway System Projects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Depicts Activities, Dates and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54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4400" dirty="0"/>
              <a:t>Real Life Example: </a:t>
            </a:r>
            <a:r>
              <a:rPr lang="en-US" sz="4400" dirty="0" smtClean="0"/>
              <a:t>Project Schedule</a:t>
            </a:r>
            <a:endParaRPr sz="44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1000"/>
              </a:spcBef>
              <a:spcAft>
                <a:spcPts val="2100"/>
              </a:spcAft>
            </a:pPr>
            <a:r>
              <a:rPr lang="en-US" dirty="0" smtClean="0"/>
              <a:t>In </a:t>
            </a:r>
            <a:r>
              <a:rPr lang="en-US" dirty="0" smtClean="0"/>
              <a:t>this exercise, we will </a:t>
            </a:r>
            <a:r>
              <a:rPr lang="en-US" dirty="0" smtClean="0"/>
              <a:t>examine the makerspace project and </a:t>
            </a:r>
            <a:endParaRPr lang="en-US" dirty="0" smtClean="0"/>
          </a:p>
          <a:p>
            <a:pPr>
              <a:spcBef>
                <a:spcPts val="1000"/>
              </a:spcBef>
              <a:spcAft>
                <a:spcPts val="2100"/>
              </a:spcAft>
            </a:pPr>
            <a:r>
              <a:rPr lang="en-US" dirty="0" smtClean="0"/>
              <a:t>60 minutes: Review the sample project proposals</a:t>
            </a:r>
          </a:p>
          <a:p>
            <a:pPr>
              <a:spcBef>
                <a:spcPts val="1000"/>
              </a:spcBef>
              <a:spcAft>
                <a:spcPts val="2100"/>
              </a:spcAft>
            </a:pPr>
            <a:r>
              <a:rPr lang="en-US" dirty="0" smtClean="0"/>
              <a:t>15 minutes: Discussion</a:t>
            </a:r>
          </a:p>
        </p:txBody>
      </p:sp>
    </p:spTree>
    <p:extLst>
      <p:ext uri="{BB962C8B-B14F-4D97-AF65-F5344CB8AC3E}">
        <p14:creationId xmlns:p14="http://schemas.microsoft.com/office/powerpoint/2010/main" val="1635753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Real Life Example - Takeaways</a:t>
            </a:r>
            <a:endParaRPr lang="en-US" dirty="0">
              <a:sym typeface="Calibr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visual tool is useful when trying to identify solutions to common issues that arise when managing projects</a:t>
            </a:r>
          </a:p>
          <a:p>
            <a:pPr lvl="1"/>
            <a:r>
              <a:rPr lang="en-US" dirty="0" smtClean="0"/>
              <a:t>Impact of a delay</a:t>
            </a:r>
          </a:p>
          <a:p>
            <a:pPr lvl="1"/>
            <a:r>
              <a:rPr lang="en-US" dirty="0" smtClean="0"/>
              <a:t>Resource conflict</a:t>
            </a:r>
          </a:p>
          <a:p>
            <a:pPr lvl="1"/>
            <a:r>
              <a:rPr lang="en-US" dirty="0" smtClean="0"/>
              <a:t>Date changes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11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Organized </a:t>
            </a:r>
            <a:r>
              <a:rPr lang="mr-IN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Estimates</a:t>
            </a:r>
            <a:endParaRPr dirty="0"/>
          </a:p>
        </p:txBody>
      </p:sp>
      <p:graphicFrame>
        <p:nvGraphicFramePr>
          <p:cNvPr id="8" name="Shape 255"/>
          <p:cNvGraphicFramePr/>
          <p:nvPr>
            <p:extLst>
              <p:ext uri="{D42A27DB-BD31-4B8C-83A1-F6EECF244321}">
                <p14:modId xmlns:p14="http://schemas.microsoft.com/office/powerpoint/2010/main" val="1681137732"/>
              </p:ext>
            </p:extLst>
          </p:nvPr>
        </p:nvGraphicFramePr>
        <p:xfrm>
          <a:off x="1484311" y="2347607"/>
          <a:ext cx="10018713" cy="21996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83119"/>
                <a:gridCol w="5935594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smtClean="0"/>
                        <a:t>Cost Estimate Type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Characteristics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Top-Down (Budgetary Estimates)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Benchmarking: Refer to reference projects, vendor estimates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Short time to assemble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Lower Accuracy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Bottom-Up  (Detailed Estimates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Detailed Estimates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Longer time to assemble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Higher Accuracy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4400" dirty="0" smtClean="0"/>
              <a:t>Lunch</a:t>
            </a:r>
            <a:endParaRPr sz="44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8692" y="2438399"/>
            <a:ext cx="5649949" cy="3754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4259" y="6192866"/>
            <a:ext cx="2184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r-IN" dirty="0" smtClean="0"/>
              <a:t>…</a:t>
            </a:r>
            <a:r>
              <a:rPr lang="en-US" dirty="0" smtClean="0"/>
              <a:t>need I say any more?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7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minute bonus: Running the Project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you will learn: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Kickoff Meeting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Assignment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Progress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Closing out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Handout: Kickoff Meeting sample agenda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the Project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Kickoff Meeting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everyone aligned on the Project, it’s goals and objectives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Formally establish the role of the PM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Agenda: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2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of Project Charter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PM Standards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Project team members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Project Communications Needs</a:t>
            </a:r>
            <a:endParaRPr/>
          </a:p>
          <a:p>
            <a: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the Project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Assigning Work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Authorization System: </a:t>
            </a:r>
            <a:endParaRPr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Formal approval of the work by relevant authorities</a:t>
            </a:r>
            <a:endParaRPr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Formal approval of the vendor or individual performing the work</a:t>
            </a:r>
            <a:endParaRPr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Detailed description of task, including success requirements and required skills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 Assignment Matrix</a:t>
            </a:r>
            <a:endParaRPr/>
          </a:p>
          <a:p>
            <a: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847" y="4001293"/>
            <a:ext cx="7170505" cy="181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Running the Project</a:t>
            </a:r>
            <a:endParaRPr lang="en-US" dirty="0">
              <a:sym typeface="Calibri"/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sz="3800" dirty="0" smtClean="0">
                <a:sym typeface="Calibri"/>
              </a:rPr>
              <a:t>Status Meetings</a:t>
            </a:r>
            <a:endParaRPr lang="en-US" sz="3800" dirty="0" smtClean="0"/>
          </a:p>
          <a:p>
            <a:r>
              <a:rPr lang="en-US" dirty="0" smtClean="0">
                <a:sym typeface="Calibri"/>
              </a:rPr>
              <a:t>Lasts less than an hour </a:t>
            </a:r>
          </a:p>
          <a:p>
            <a:r>
              <a:rPr lang="en-US" dirty="0" smtClean="0">
                <a:sym typeface="Calibri"/>
              </a:rPr>
              <a:t>Goes through ongoing project tasks </a:t>
            </a:r>
          </a:p>
          <a:p>
            <a:r>
              <a:rPr lang="en-US" dirty="0" smtClean="0">
                <a:sym typeface="Calibri"/>
              </a:rPr>
              <a:t>Methodical and organized format. </a:t>
            </a:r>
          </a:p>
          <a:p>
            <a:r>
              <a:rPr lang="en-US" dirty="0" smtClean="0">
                <a:sym typeface="Calibri"/>
              </a:rPr>
              <a:t>Agenda: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Summary of Status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Open Action Items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Open Risks and Issues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Closing the meeting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Schedule - Day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sz="4400" b="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graphicFrame>
        <p:nvGraphicFramePr>
          <p:cNvPr id="131" name="Shape 131"/>
          <p:cNvGraphicFramePr/>
          <p:nvPr>
            <p:extLst>
              <p:ext uri="{D42A27DB-BD31-4B8C-83A1-F6EECF244321}">
                <p14:modId xmlns:p14="http://schemas.microsoft.com/office/powerpoint/2010/main" val="196739787"/>
              </p:ext>
            </p:extLst>
          </p:nvPr>
        </p:nvGraphicFramePr>
        <p:xfrm>
          <a:off x="1511149" y="1839913"/>
          <a:ext cx="9991875" cy="4516220"/>
        </p:xfrm>
        <a:graphic>
          <a:graphicData uri="http://schemas.openxmlformats.org/drawingml/2006/table">
            <a:tbl>
              <a:tblPr firstRow="1" bandRow="1">
                <a:noFill/>
                <a:tableStyleId>{51A78205-FF15-492F-A8D9-359A42273C95}</a:tableStyleId>
              </a:tblPr>
              <a:tblGrid>
                <a:gridCol w="2628625"/>
                <a:gridCol w="1154075"/>
                <a:gridCol w="6209175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</a:rPr>
                        <a:t>Agenda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Time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Notes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Recap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10:00 am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Review Content + Takeaways from Session 1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Project Timelines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10:30 am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Building Project Schedules + Introduction to Project Tools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Real Life Example: Part 4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11:45 am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Create a Project Schedule (GANT)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Lunch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12:30 pm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Proposal Submissions</a:t>
                      </a: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1:30 pm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Overview of Project Proposal Submissions Process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Working on your own project idea</a:t>
                      </a: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2:00 pm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Opportunity to ask the instructor to review your project idea, proposal or charter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Break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2:45 pm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Short Break, Q&amp;A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Working on your own project idea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3:00 pm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Opportunity to ask the instructor to review your project idea, proposal or charter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Wrap Up</a:t>
                      </a: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3:45pm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Session Wrap Up, Next Steps (Schedule webinar sessions for Asana &amp; Basecamp)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Running the Project</a:t>
            </a:r>
            <a:endParaRPr lang="en-US" dirty="0">
              <a:sym typeface="Calibri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3200" dirty="0" smtClean="0">
                <a:sym typeface="Calibri"/>
              </a:rPr>
              <a:t>Closeout</a:t>
            </a:r>
            <a:endParaRPr lang="en-US" sz="3200" dirty="0" smtClean="0"/>
          </a:p>
          <a:p>
            <a:r>
              <a:rPr lang="en-US" dirty="0" smtClean="0">
                <a:sym typeface="Calibri"/>
              </a:rPr>
              <a:t>The Project Manager is responsible for tracking and recording the completion of completion of Deliverables, Phases or Milestones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How: Evaluation Criteria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Who: Sponsor/Owner Signoff</a:t>
            </a:r>
            <a:endParaRPr lang="en-US" dirty="0" smtClean="0"/>
          </a:p>
          <a:p>
            <a:pPr lvl="0"/>
            <a:endParaRPr lang="en-US" dirty="0" smtClean="0">
              <a:sym typeface="Calibri"/>
            </a:endParaRPr>
          </a:p>
          <a:p>
            <a:pPr lvl="0"/>
            <a:endParaRPr lang="en-US" dirty="0" smtClean="0">
              <a:sym typeface="Calibri"/>
            </a:endParaRPr>
          </a:p>
          <a:p>
            <a:pPr lvl="0"/>
            <a:endParaRPr lang="en-US" dirty="0"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Running the Project</a:t>
            </a:r>
            <a:endParaRPr lang="en-US" dirty="0">
              <a:sym typeface="Calibri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3500" dirty="0" smtClean="0">
                <a:sym typeface="Calibri"/>
              </a:rPr>
              <a:t>Lessons Learned</a:t>
            </a:r>
            <a:endParaRPr lang="en-US" sz="3500" dirty="0" smtClean="0"/>
          </a:p>
          <a:p>
            <a:r>
              <a:rPr lang="en-US" dirty="0" smtClean="0">
                <a:sym typeface="Calibri"/>
              </a:rPr>
              <a:t>Documenting anything that the project team learned during the project or a project phase that may benefit subsequent phases or project teams in the organization. </a:t>
            </a:r>
          </a:p>
          <a:p>
            <a:r>
              <a:rPr lang="en-US" dirty="0" smtClean="0">
                <a:sym typeface="Calibri"/>
              </a:rPr>
              <a:t>Documented and kept in a centralized repository where it can be accessed by other users and readily accessible </a:t>
            </a:r>
          </a:p>
          <a:p>
            <a:r>
              <a:rPr lang="en-US" dirty="0" smtClean="0">
                <a:sym typeface="Calibri"/>
              </a:rPr>
              <a:t>Organization is doomed to repeat the same mistakes unless it can find a way to document these lessons and transmit them to others who can benefit in the future.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Do not wait too long to do this!</a:t>
            </a:r>
            <a:br>
              <a:rPr lang="en-US" dirty="0" smtClean="0">
                <a:sym typeface="Calibri"/>
              </a:rPr>
            </a:br>
            <a:endParaRPr lang="en-US" dirty="0" smtClean="0">
              <a:sym typeface="Calibri"/>
            </a:endParaRPr>
          </a:p>
          <a:p>
            <a:pPr lvl="0"/>
            <a:endParaRPr lang="en-US" dirty="0" smtClean="0">
              <a:sym typeface="Calibri"/>
            </a:endParaRPr>
          </a:p>
          <a:p>
            <a:pPr lvl="0"/>
            <a:endParaRPr lang="en-US" dirty="0"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Content Placeholde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033" y="918760"/>
            <a:ext cx="6240990" cy="458712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pPr lvl="0"/>
            <a:r>
              <a:rPr lang="en-US" sz="2400">
                <a:sym typeface="Calibri"/>
              </a:rPr>
              <a:t>Appendix 1 - Agile</a:t>
            </a:r>
          </a:p>
        </p:txBody>
      </p:sp>
      <p:sp>
        <p:nvSpPr>
          <p:cNvPr id="363" name="Content Placeholder 362"/>
          <p:cNvSpPr>
            <a:spLocks noGrp="1"/>
          </p:cNvSpPr>
          <p:nvPr>
            <p:ph idx="1"/>
          </p:nvPr>
        </p:nvSpPr>
        <p:spPr>
          <a:xfrm>
            <a:off x="1484311" y="2666999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1600" dirty="0" smtClean="0"/>
              <a:t>Great when you don’t understand the requirements up front</a:t>
            </a:r>
          </a:p>
          <a:p>
            <a:r>
              <a:rPr lang="en-US" sz="1600" dirty="0" smtClean="0"/>
              <a:t>Building a bit and releasing in more frequent intervals</a:t>
            </a:r>
            <a:endParaRPr lang="en-US" sz="1600" dirty="0" smtClean="0"/>
          </a:p>
          <a:p>
            <a:r>
              <a:rPr lang="en-US" sz="1600" dirty="0" smtClean="0"/>
              <a:t>Waves of mini-iterations throughout project known as </a:t>
            </a:r>
            <a:r>
              <a:rPr lang="en-US" sz="1600" b="1" dirty="0" smtClean="0"/>
              <a:t>Sprints</a:t>
            </a:r>
          </a:p>
          <a:p>
            <a:r>
              <a:rPr lang="en-US" sz="1600" dirty="0" smtClean="0"/>
              <a:t>Each sprint typically lasts 2-3 weeks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3327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Proposal Submissions</a:t>
            </a:r>
            <a:endParaRPr lang="en-US" dirty="0">
              <a:sym typeface="Calibri"/>
            </a:endParaRPr>
          </a:p>
        </p:txBody>
      </p:sp>
      <p:sp>
        <p:nvSpPr>
          <p:cNvPr id="375" name="Shape 375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ym typeface="Calibri"/>
              </a:rPr>
              <a:t>Summary (or problem statement or background)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Project scope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Stake holders including project manager and team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Timeline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Cost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Expected outcome</a:t>
            </a:r>
            <a:endParaRPr lang="en-US" dirty="0" smtClean="0"/>
          </a:p>
          <a:p>
            <a:r>
              <a:rPr lang="en-US" dirty="0" smtClean="0">
                <a:sym typeface="Calibri"/>
              </a:rPr>
              <a:t>Benefits realized by the project</a:t>
            </a:r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779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 Recap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8" name="Shape 368"/>
          <p:cNvGraphicFramePr/>
          <p:nvPr>
            <p:extLst>
              <p:ext uri="{D42A27DB-BD31-4B8C-83A1-F6EECF244321}">
                <p14:modId xmlns:p14="http://schemas.microsoft.com/office/powerpoint/2010/main" val="447374130"/>
              </p:ext>
            </p:extLst>
          </p:nvPr>
        </p:nvGraphicFramePr>
        <p:xfrm>
          <a:off x="1698453" y="1573974"/>
          <a:ext cx="9590425" cy="43891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98075"/>
                <a:gridCol w="7392350"/>
              </a:tblGrid>
              <a:tr h="6686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 Charter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Document your Deliverables and Signoff</a:t>
                      </a:r>
                      <a:endParaRPr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Constraints &gt; Imposed on the Project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Assumptions &gt; Write them down!</a:t>
                      </a:r>
                      <a:endParaRPr sz="1800" b="0" i="1" dirty="0"/>
                    </a:p>
                  </a:txBody>
                  <a:tcPr marL="91450" marR="91450" marT="45725" marB="45725"/>
                </a:tc>
              </a:tr>
              <a:tr h="4680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The WBS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Decomposition – That’s breaking things down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 WBS elements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6686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Time and Cost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Activity definition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Activity Sequencing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Task dependencies (Start to Finish, Finish to Start etc.)</a:t>
                      </a:r>
                      <a:endParaRPr dirty="0"/>
                    </a:p>
                  </a:txBody>
                  <a:tcPr marL="91450" marR="91450" marT="45725" marB="45725"/>
                </a:tc>
              </a:tr>
              <a:tr h="52848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Kicking Off</a:t>
                      </a:r>
                      <a:endParaRPr sz="18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Kick off meeting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Resource </a:t>
                      </a:r>
                      <a:r>
                        <a:rPr lang="en-US" sz="1800" dirty="0" smtClean="0"/>
                        <a:t>Leveling</a:t>
                      </a:r>
                      <a:endParaRPr dirty="0"/>
                    </a:p>
                  </a:txBody>
                  <a:tcPr marL="91450" marR="91450" marT="45725" marB="45725"/>
                </a:tc>
              </a:tr>
              <a:tr h="52848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Monitoring Progress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Project Cadence is everything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Measure against your </a:t>
                      </a:r>
                      <a:r>
                        <a:rPr lang="en-US" sz="1800" dirty="0" smtClean="0"/>
                        <a:t>baselines</a:t>
                      </a:r>
                      <a:endParaRPr dirty="0"/>
                    </a:p>
                  </a:txBody>
                  <a:tcPr marL="91450" marR="91450" marT="45725" marB="45725"/>
                </a:tc>
              </a:tr>
              <a:tr h="4680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Wrapping Up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sz="1800" dirty="0" smtClean="0"/>
                        <a:t>Obtain signoff, then move 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 smtClean="0"/>
                        <a:t>Document </a:t>
                      </a:r>
                      <a:r>
                        <a:rPr lang="en-US" sz="1800" dirty="0"/>
                        <a:t>Lessons learned </a:t>
                      </a:r>
                      <a:r>
                        <a:rPr lang="en-US" sz="1800" dirty="0" smtClean="0"/>
                        <a:t>quickly</a:t>
                      </a:r>
                      <a:endParaRPr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Evaluations (Please take a minute to fill in)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Resources:</a:t>
            </a:r>
            <a:endParaRPr dirty="0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 link to download: </a:t>
            </a:r>
            <a:r>
              <a:rPr lang="en-US" sz="2400" dirty="0">
                <a:sym typeface="Calibri"/>
              </a:rPr>
              <a:t>http://</a:t>
            </a:r>
            <a:r>
              <a:rPr lang="en-US" sz="2400" dirty="0" err="1">
                <a:sym typeface="Calibri"/>
              </a:rPr>
              <a:t>www.samsena.com</a:t>
            </a:r>
            <a:r>
              <a:rPr lang="en-US" sz="2400" dirty="0">
                <a:sym typeface="Calibri"/>
              </a:rPr>
              <a:t>/PM-101-2018</a:t>
            </a: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dirty="0" smtClean="0">
                <a:solidFill>
                  <a:srgbClr val="000000"/>
                </a:solidFill>
              </a:rPr>
              <a:t>Day 1</a:t>
            </a:r>
            <a:endParaRPr sz="4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smtClean="0">
                <a:solidFill>
                  <a:srgbClr val="000000"/>
                </a:solidFill>
              </a:rPr>
              <a:t>Session 1 Knowledge Areas:</a:t>
            </a:r>
          </a:p>
          <a:p>
            <a: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>
                <a:solidFill>
                  <a:srgbClr val="000000"/>
                </a:solidFill>
              </a:rPr>
              <a:t>Project Concepts and Definitions, Characteristics and </a:t>
            </a:r>
            <a:r>
              <a:rPr lang="en-US" dirty="0" smtClean="0">
                <a:solidFill>
                  <a:srgbClr val="000000"/>
                </a:solidFill>
              </a:rPr>
              <a:t>Roles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>
                <a:solidFill>
                  <a:srgbClr val="000000"/>
                </a:solidFill>
              </a:rPr>
              <a:t>The Project Charter and Scope </a:t>
            </a:r>
            <a:r>
              <a:rPr lang="en-US" dirty="0" smtClean="0">
                <a:solidFill>
                  <a:srgbClr val="000000"/>
                </a:solidFill>
              </a:rPr>
              <a:t>Documents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 smtClean="0">
                <a:solidFill>
                  <a:srgbClr val="000000"/>
                </a:solidFill>
              </a:rPr>
              <a:t>Work Breakdown Structure</a:t>
            </a:r>
            <a:endParaRPr lang="en-US" dirty="0">
              <a:solidFill>
                <a:srgbClr val="000000"/>
              </a:solidFill>
            </a:endParaRPr>
          </a:p>
          <a:p>
            <a: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dirty="0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dirty="0" smtClean="0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dirty="0">
              <a:solidFill>
                <a:srgbClr val="000000"/>
              </a:solidFill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i="1"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dirty="0">
                <a:solidFill>
                  <a:srgbClr val="000000"/>
                </a:solidFill>
              </a:rPr>
              <a:t>Day 1</a:t>
            </a:r>
            <a:endParaRPr lang="en-US" dirty="0">
              <a:sym typeface="Calibri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What is a </a:t>
            </a:r>
            <a:r>
              <a:rPr lang="en-US" dirty="0" smtClean="0">
                <a:sym typeface="Calibri"/>
              </a:rPr>
              <a:t>Project?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Temporary in nature</a:t>
            </a:r>
          </a:p>
          <a:p>
            <a:pPr lvl="1"/>
            <a:r>
              <a:rPr lang="en-US" dirty="0" smtClean="0">
                <a:sym typeface="Calibri"/>
              </a:rPr>
              <a:t>Has a unique Product, Service or Result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Coordinated undertaking of interrelated activities</a:t>
            </a:r>
            <a:endParaRPr lang="en-US" dirty="0" smtClean="0"/>
          </a:p>
          <a:p>
            <a:pPr lvl="0"/>
            <a:r>
              <a:rPr lang="en-US" dirty="0" smtClean="0">
                <a:sym typeface="Calibri"/>
              </a:rPr>
              <a:t>Business Need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What is driving the need to embark on this project?</a:t>
            </a:r>
            <a:endParaRPr lang="en-US" dirty="0" smtClean="0"/>
          </a:p>
          <a:p>
            <a:pPr lvl="0"/>
            <a:r>
              <a:rPr lang="en-US" dirty="0" smtClean="0">
                <a:sym typeface="Calibri"/>
              </a:rPr>
              <a:t>Project Justification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Business Case- On what financial or other basis can we justify doing this project?</a:t>
            </a:r>
            <a:endParaRPr lang="en-US" dirty="0" smtClean="0"/>
          </a:p>
          <a:p>
            <a:pPr lvl="1"/>
            <a:r>
              <a:rPr lang="en-US" dirty="0" smtClean="0">
                <a:sym typeface="Calibri"/>
              </a:rPr>
              <a:t>Tools: Cost/Benefit Analysis, Key Metrics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dirty="0">
                <a:solidFill>
                  <a:srgbClr val="000000"/>
                </a:solidFill>
              </a:rPr>
              <a:t>Day 1</a:t>
            </a:r>
            <a:endParaRPr lang="en-US" dirty="0">
              <a:sym typeface="Calibri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3200" dirty="0" smtClean="0"/>
              <a:t>Product Description/Deliverables</a:t>
            </a:r>
          </a:p>
          <a:p>
            <a:r>
              <a:rPr lang="en-US" dirty="0" smtClean="0"/>
              <a:t>A tangible thing that results from the completion of the project</a:t>
            </a:r>
          </a:p>
          <a:p>
            <a:r>
              <a:rPr lang="en-US" dirty="0" smtClean="0"/>
              <a:t>Could be</a:t>
            </a:r>
          </a:p>
          <a:p>
            <a:pPr lvl="1"/>
            <a:r>
              <a:rPr lang="en-US" dirty="0" smtClean="0"/>
              <a:t>A Product</a:t>
            </a:r>
          </a:p>
          <a:p>
            <a:pPr lvl="1"/>
            <a:r>
              <a:rPr lang="en-US" dirty="0" smtClean="0"/>
              <a:t>A Service</a:t>
            </a:r>
          </a:p>
          <a:p>
            <a:pPr lvl="1"/>
            <a:r>
              <a:rPr lang="en-US" dirty="0" smtClean="0"/>
              <a:t>An improvement initiative</a:t>
            </a:r>
          </a:p>
          <a:p>
            <a:pPr lvl="1"/>
            <a:r>
              <a:rPr lang="en-US" dirty="0" smtClean="0"/>
              <a:t>A result or decision</a:t>
            </a:r>
            <a:endParaRPr lang="en-US" dirty="0" smtClean="0">
              <a:sym typeface="Calibri"/>
            </a:endParaRPr>
          </a:p>
          <a:p>
            <a:pPr lvl="0"/>
            <a:endParaRPr lang="en-US" dirty="0"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dirty="0">
                <a:solidFill>
                  <a:srgbClr val="000000"/>
                </a:solidFill>
              </a:rPr>
              <a:t>Day 1</a:t>
            </a:r>
            <a:endParaRPr lang="en-US" dirty="0">
              <a:sym typeface="Calibri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sz="4100" dirty="0" smtClean="0">
                <a:sym typeface="Calibri"/>
              </a:rPr>
              <a:t>Stakeholders</a:t>
            </a:r>
            <a:endParaRPr lang="en-US" sz="4100" dirty="0" smtClean="0"/>
          </a:p>
          <a:p>
            <a:r>
              <a:rPr lang="en-US" dirty="0" smtClean="0"/>
              <a:t>An </a:t>
            </a:r>
            <a:r>
              <a:rPr lang="en-US" dirty="0"/>
              <a:t>individual, group, or organization, who may affect, be affected by, or perceive itself to be affected by a decision, activity, or outcome of a </a:t>
            </a:r>
            <a:r>
              <a:rPr lang="en-US" dirty="0" smtClean="0"/>
              <a:t>project”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/>
              <a:t>Project </a:t>
            </a:r>
            <a:r>
              <a:rPr lang="en-US" dirty="0" smtClean="0"/>
              <a:t>Sponsor </a:t>
            </a:r>
            <a:r>
              <a:rPr lang="mr-IN" dirty="0" smtClean="0"/>
              <a:t>–</a:t>
            </a:r>
            <a:r>
              <a:rPr lang="en-US" dirty="0" smtClean="0"/>
              <a:t> Commonly has budgetary approval for the project</a:t>
            </a:r>
            <a:endParaRPr lang="en-US" dirty="0"/>
          </a:p>
          <a:p>
            <a:pPr lvl="1"/>
            <a:r>
              <a:rPr lang="en-US" dirty="0" smtClean="0"/>
              <a:t>Project Manager </a:t>
            </a:r>
            <a:r>
              <a:rPr lang="mr-IN" dirty="0" smtClean="0"/>
              <a:t>–</a:t>
            </a:r>
            <a:r>
              <a:rPr lang="en-US" dirty="0" smtClean="0"/>
              <a:t> Responsible for meeting the requirements of the project</a:t>
            </a:r>
          </a:p>
          <a:p>
            <a:pPr lvl="1"/>
            <a:r>
              <a:rPr lang="en-US" dirty="0" smtClean="0"/>
              <a:t>Project Team </a:t>
            </a:r>
            <a:r>
              <a:rPr lang="mr-IN" dirty="0" smtClean="0"/>
              <a:t>–</a:t>
            </a:r>
            <a:r>
              <a:rPr lang="en-US" dirty="0" smtClean="0"/>
              <a:t> Collectively responsible for completing the project</a:t>
            </a:r>
          </a:p>
          <a:p>
            <a:pPr lvl="1"/>
            <a:r>
              <a:rPr lang="en-US" dirty="0" smtClean="0"/>
              <a:t>Customers </a:t>
            </a:r>
            <a:r>
              <a:rPr lang="mr-IN" dirty="0" smtClean="0"/>
              <a:t>–</a:t>
            </a:r>
            <a:r>
              <a:rPr lang="en-US" dirty="0" smtClean="0"/>
              <a:t> Beneficiaries of the deliverables of the project</a:t>
            </a:r>
          </a:p>
          <a:p>
            <a:pPr lvl="1"/>
            <a:r>
              <a:rPr lang="en-US" dirty="0" smtClean="0"/>
              <a:t>Performing Organization </a:t>
            </a:r>
            <a:r>
              <a:rPr lang="mr-IN" dirty="0" smtClean="0"/>
              <a:t>–</a:t>
            </a:r>
            <a:r>
              <a:rPr lang="en-US" dirty="0" smtClean="0"/>
              <a:t> Specific groups performing the work on the project</a:t>
            </a:r>
          </a:p>
        </p:txBody>
      </p:sp>
    </p:spTree>
    <p:extLst>
      <p:ext uri="{BB962C8B-B14F-4D97-AF65-F5344CB8AC3E}">
        <p14:creationId xmlns:p14="http://schemas.microsoft.com/office/powerpoint/2010/main" val="141756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DF8D5C46-63E5-40C5-A208-4B2189FA103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4" name="Freeform 6">
              <a:extLst>
                <a:ext uri="{FF2B5EF4-FFF2-40B4-BE49-F238E27FC236}">
                  <a16:creationId xmlns="" xmlns:a16="http://schemas.microsoft.com/office/drawing/2014/main" id="{4A42B4ED-376E-46C3-8BB2-EAFC660D11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85" name="Freeform 7">
              <a:extLst>
                <a:ext uri="{FF2B5EF4-FFF2-40B4-BE49-F238E27FC236}">
                  <a16:creationId xmlns="" xmlns:a16="http://schemas.microsoft.com/office/drawing/2014/main" id="{94E0795D-42C3-4DFD-AEB0-286A1CF143F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6" name="Freeform 8">
              <a:extLst>
                <a:ext uri="{FF2B5EF4-FFF2-40B4-BE49-F238E27FC236}">
                  <a16:creationId xmlns="" xmlns:a16="http://schemas.microsoft.com/office/drawing/2014/main" id="{A2ACED1B-99D0-4C14-B63B-963889DCDBC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7" name="Freeform 9">
              <a:extLst>
                <a:ext uri="{FF2B5EF4-FFF2-40B4-BE49-F238E27FC236}">
                  <a16:creationId xmlns="" xmlns:a16="http://schemas.microsoft.com/office/drawing/2014/main" id="{5C5D324F-33A3-4C66-BFE5-1742CA4E59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EC572FC8-A465-4BA3-BA4D-2EC538C042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66CC2B15-8E3B-4CFF-99E4-5B4E4D8CF9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91" name="Rounded Rectangle 16">
            <a:extLst>
              <a:ext uri="{FF2B5EF4-FFF2-40B4-BE49-F238E27FC236}">
                <a16:creationId xmlns="" xmlns:a16="http://schemas.microsoft.com/office/drawing/2014/main" id="{63A60C88-7443-4827-9241-5019758CB4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130" y="1011765"/>
            <a:ext cx="4546708" cy="4546708"/>
          </a:xfrm>
          <a:prstGeom prst="rect">
            <a:avLst/>
          </a:prstGeom>
        </p:spPr>
      </p:pic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dirty="0"/>
              <a:t>Day 1</a:t>
            </a:r>
            <a:endParaRPr lang="en-US" dirty="0">
              <a:sym typeface="Calibri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idx="1"/>
          </p:nvPr>
        </p:nvSpPr>
        <p:spPr>
          <a:xfrm>
            <a:off x="1484310" y="2666999"/>
            <a:ext cx="4278929" cy="3124201"/>
          </a:xfrm>
        </p:spPr>
        <p:txBody>
          <a:bodyPr anchor="t">
            <a:normAutofit/>
          </a:bodyPr>
          <a:lstStyle/>
          <a:p>
            <a:r>
              <a:rPr lang="en-US" dirty="0">
                <a:sym typeface="Calibri"/>
              </a:rPr>
              <a:t>The Triple Constraint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Time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Cost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58202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Recap: </a:t>
            </a:r>
            <a:r>
              <a:rPr lang="en-US" smtClean="0">
                <a:solidFill>
                  <a:srgbClr val="000000"/>
                </a:solidFill>
              </a:rPr>
              <a:t>Day 1</a:t>
            </a:r>
            <a:endParaRPr lang="en-US" dirty="0">
              <a:sym typeface="Calibri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sym typeface="Calibri"/>
              </a:rPr>
              <a:t>The Project Charter</a:t>
            </a:r>
          </a:p>
          <a:p>
            <a:r>
              <a:rPr lang="en-US" dirty="0" smtClean="0">
                <a:sym typeface="Calibri"/>
              </a:rPr>
              <a:t>A fundamental tool used to establish the Project</a:t>
            </a:r>
          </a:p>
          <a:p>
            <a:r>
              <a:rPr lang="en-US" dirty="0" smtClean="0">
                <a:sym typeface="Calibri"/>
              </a:rPr>
              <a:t>Succinctly defines key characteristics of the Project</a:t>
            </a:r>
          </a:p>
          <a:p>
            <a:r>
              <a:rPr lang="en-US" dirty="0" smtClean="0">
                <a:sym typeface="Calibri"/>
              </a:rPr>
              <a:t>Helps to orient new members of the team</a:t>
            </a:r>
          </a:p>
          <a:p>
            <a:r>
              <a:rPr lang="en-US" dirty="0" smtClean="0">
                <a:sym typeface="Calibri"/>
              </a:rPr>
              <a:t>Establishes the Identify of the Project and her respective Authority level</a:t>
            </a:r>
          </a:p>
          <a:p>
            <a:r>
              <a:rPr lang="en-US" i="1" dirty="0" smtClean="0">
                <a:sym typeface="Calibri"/>
              </a:rPr>
              <a:t>Use this tool to help craft your Proposals</a:t>
            </a:r>
          </a:p>
          <a:p>
            <a:pPr lvl="2"/>
            <a:endParaRPr lang="en-US" dirty="0" smtClean="0">
              <a:sym typeface="Calibri"/>
            </a:endParaRPr>
          </a:p>
          <a:p>
            <a:pPr lvl="0"/>
            <a:endParaRPr lang="en-US" dirty="0" smtClean="0">
              <a:sym typeface="Calibri"/>
            </a:endParaRPr>
          </a:p>
          <a:p>
            <a:pPr lvl="0"/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1110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2990</TotalTime>
  <Words>1599</Words>
  <Application>Microsoft Macintosh PowerPoint</Application>
  <PresentationFormat>Widescreen</PresentationFormat>
  <Paragraphs>386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Calibri</vt:lpstr>
      <vt:lpstr>Corbel</vt:lpstr>
      <vt:lpstr>Lato</vt:lpstr>
      <vt:lpstr>Mangal</vt:lpstr>
      <vt:lpstr>Arial</vt:lpstr>
      <vt:lpstr>Parallax</vt:lpstr>
      <vt:lpstr>PowerPoint Presentation</vt:lpstr>
      <vt:lpstr>Project Management 101 </vt:lpstr>
      <vt:lpstr>Schedule - Day 2</vt:lpstr>
      <vt:lpstr>Recap: Day 1</vt:lpstr>
      <vt:lpstr>Recap: Day 1</vt:lpstr>
      <vt:lpstr>Recap: Day 1</vt:lpstr>
      <vt:lpstr>Recap: Day 1</vt:lpstr>
      <vt:lpstr>Recap: Day 1</vt:lpstr>
      <vt:lpstr>Recap: Day 1</vt:lpstr>
      <vt:lpstr>Recap: Day 1</vt:lpstr>
      <vt:lpstr>Recap: Day 1</vt:lpstr>
      <vt:lpstr>Getting Organized – Time and Cost</vt:lpstr>
      <vt:lpstr>Getting Organized – Time and Cost</vt:lpstr>
      <vt:lpstr>Getting Organized – Activities</vt:lpstr>
      <vt:lpstr>Getting Organized – Activities</vt:lpstr>
      <vt:lpstr>Getting Organized – Activities</vt:lpstr>
      <vt:lpstr>Sequencing Tools</vt:lpstr>
      <vt:lpstr>Getting Organized – Activity List</vt:lpstr>
      <vt:lpstr>Project Schedules</vt:lpstr>
      <vt:lpstr>Project Schedules</vt:lpstr>
      <vt:lpstr>GANTT Charts</vt:lpstr>
      <vt:lpstr>Real Life Example: Project Schedule</vt:lpstr>
      <vt:lpstr>Real Life Example - Takeaways</vt:lpstr>
      <vt:lpstr>Getting Organized –Cost Estimates</vt:lpstr>
      <vt:lpstr>Lunch</vt:lpstr>
      <vt:lpstr>15 minute bonus: Running the Project</vt:lpstr>
      <vt:lpstr>Running the Project</vt:lpstr>
      <vt:lpstr>Running the Project</vt:lpstr>
      <vt:lpstr>Running the Project</vt:lpstr>
      <vt:lpstr>Running the Project</vt:lpstr>
      <vt:lpstr>Running the Project</vt:lpstr>
      <vt:lpstr>Appendix 1 - Agile</vt:lpstr>
      <vt:lpstr>Proposal Submissions</vt:lpstr>
      <vt:lpstr>Knowledge Recap</vt:lpstr>
      <vt:lpstr>Conclusion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Sam Sena</cp:lastModifiedBy>
  <cp:revision>57</cp:revision>
  <dcterms:modified xsi:type="dcterms:W3CDTF">2018-01-29T08:48:39Z</dcterms:modified>
</cp:coreProperties>
</file>