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slide" Target="slides/slide110.xml"/><Relationship Id="rId18" Type="http://schemas.openxmlformats.org/officeDocument/2006/relationships/slide" Target="slides/slide14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Shape 5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07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9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0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8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08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3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2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6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5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1991595"/>
            <a:ext cx="8520600" cy="1386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Simplifying Libraries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427358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 Lent, Director, Millis Public Library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LibraryLink New Jersey, September 7,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306400" y="216275"/>
            <a:ext cx="8462100" cy="6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/>
              <a:t>Patron Service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Pre-webinar questions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Library Card Sign Up Forms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Cataloging and Processing New Materials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Finding Areas to Simplify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“How can we make this easier?”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“Last Month/Next Month”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Pushing for simplicity when others are opposed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Buy-in is critical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Start small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Test Runs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Don’t force simplicity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06400" y="216275"/>
            <a:ext cx="8462100" cy="6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Patron Service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/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Pre-webinar questions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Simplicity is a means to an end...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...not an end in itself.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 for having me!</a:t>
            </a:r>
          </a:p>
        </p:txBody>
      </p:sp>
      <p:sp>
        <p:nvSpPr>
          <p:cNvPr id="613" name="Shape 613"/>
          <p:cNvSpPr txBox="1"/>
          <p:nvPr>
            <p:ph type="title"/>
          </p:nvPr>
        </p:nvSpPr>
        <p:spPr>
          <a:xfrm>
            <a:off x="214350" y="54586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alex@alexlent.org</a:t>
            </a:r>
            <a:r>
              <a:rPr lang="en"/>
              <a:t>						@alexlent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306400" y="216275"/>
            <a:ext cx="8462100" cy="6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Patron Service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/>
              <a:t>Pre-webinar questions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311700" y="3040350"/>
            <a:ext cx="8520600" cy="77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But first: what I’m </a:t>
            </a:r>
            <a:r>
              <a:rPr lang="en" sz="3700"/>
              <a:t>not</a:t>
            </a:r>
            <a:r>
              <a:rPr lang="en" sz="3700"/>
              <a:t> talking about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ctrTitle"/>
          </p:nvPr>
        </p:nvSpPr>
        <p:spPr>
          <a:xfrm>
            <a:off x="311700" y="3040350"/>
            <a:ext cx="8520600" cy="77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I’m not talking about minimalism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ctrTitle"/>
          </p:nvPr>
        </p:nvSpPr>
        <p:spPr>
          <a:xfrm>
            <a:off x="207275" y="3040350"/>
            <a:ext cx="8795400" cy="77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Implies that simplicity is an intrinsic good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207275" y="3040350"/>
            <a:ext cx="8795400" cy="77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I think simplicity is an instrumental good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ctrTitle"/>
          </p:nvPr>
        </p:nvSpPr>
        <p:spPr>
          <a:xfrm>
            <a:off x="207275" y="3040350"/>
            <a:ext cx="8795400" cy="777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I’m not talking about reducing services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ctrTitle"/>
          </p:nvPr>
        </p:nvSpPr>
        <p:spPr>
          <a:xfrm>
            <a:off x="207275" y="2768250"/>
            <a:ext cx="8795400" cy="1321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Keeping your library simple could make it possible to offer additional services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207275" y="2754750"/>
            <a:ext cx="8795400" cy="134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I’m talking about making the library as easy to use and run as possible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0" y="2685900"/>
            <a:ext cx="8520600" cy="148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How we’ve made the Millis Library easier to use and run.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207275" y="2754750"/>
            <a:ext cx="8795400" cy="134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If you make your library easy to use, people will be more likely to use it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ctrTitle"/>
          </p:nvPr>
        </p:nvSpPr>
        <p:spPr>
          <a:xfrm>
            <a:off x="43500" y="2052000"/>
            <a:ext cx="9057000" cy="164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/>
              <a:t>Everything should be made as simple as possible, but no simpler.</a:t>
            </a:r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x="311700" y="3749108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Albert Einstein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43500" y="2052000"/>
            <a:ext cx="9057000" cy="164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/>
              <a:t>Simplicity is making the journey of this life with just baggage enough.</a:t>
            </a:r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311700" y="3749108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Charles Dudley Warner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311700" y="2938494"/>
            <a:ext cx="8520600" cy="98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Collections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311700" y="2938494"/>
            <a:ext cx="8520600" cy="98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966.jpe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ixon.jpe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munism 1991.jpg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fore.jpe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ter.jpg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311700" y="2926650"/>
            <a:ext cx="8520600" cy="100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Millis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Surviving reference materials were added to the regular circulating collection.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t for circulation red.jpg"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decided to review all of our loan rules.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realized we didn’t need most of them.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we got rid of them.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now we only have one loan rule.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Everything circulates for 2 weeks. Fines are $.10/day. Max fine per item is $5.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People love it.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93150" y="196050"/>
            <a:ext cx="8957700" cy="6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“Excellent changes.”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“Smart move.”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“That’s awesome.”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“That’s so much easier, especially if you have kids.”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“Oh, that’s easy!”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“That is so much better.”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“I hadn’t been to the library for a while and I love the new lending policies.”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Circulation is up by 15%.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11700" y="2926650"/>
            <a:ext cx="8520600" cy="100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Standard Public Library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Magazine circulation is up by 45%.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New DVD circulation has doubled.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Fine collection has increased by 33%.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was the first major simplification project and it was a success.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just integrated paperback into fiction. Initial feedback has been positive.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60907_084356203.jpg"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We’re exploring moving away from DDC.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am.jpg"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477" y="0"/>
            <a:ext cx="5383042" cy="685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Programming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 now spend three months planning and scheduling 12 months of programs.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0" y="2926650"/>
            <a:ext cx="8520600" cy="100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My hope is that in an hour, you’ll think that simplicity is a worthwhile pursuit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Upside: no major program planning or scheduling during the bulk of the year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ult program schedule.jpg" id="307" name="Shape 307"/>
          <p:cNvPicPr preferRelativeResize="0"/>
          <p:nvPr/>
        </p:nvPicPr>
        <p:blipFill rotWithShape="1">
          <a:blip r:embed="rId3">
            <a:alphaModFix/>
          </a:blip>
          <a:srcRect b="9268" l="15896" r="23705" t="7682"/>
          <a:stretch/>
        </p:blipFill>
        <p:spPr>
          <a:xfrm>
            <a:off x="2711475" y="0"/>
            <a:ext cx="3721049" cy="682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Program attendance increased by 60%.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Adult attendance more than doubled.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Almost everything is part of a series.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curate our events.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can find and fill gaps in the schedule.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214350" y="2523300"/>
            <a:ext cx="8715300" cy="181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a topic arises in the middle of the year, we can jump on it - no other program scheduling can get in the way.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 library room reservations are scheduled up to 12 months in advance.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Public use of library meeting spaces went up by 450%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311700" y="2926650"/>
            <a:ext cx="8520600" cy="1004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700"/>
              <a:t>And that you’ll have some ideas you can bring back to your library to test out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have months and months to do PR.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60907_085636550.jpg"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bsiteslider.png"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6792"/>
            <a:ext cx="9144000" cy="6164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cebookslide.png"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1" y="0"/>
            <a:ext cx="905050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Public Service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One-Desk Model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udens.jpg"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loor plan.png"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876300"/>
            <a:ext cx="71437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ors.png"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876300"/>
            <a:ext cx="71437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k.png"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876300"/>
            <a:ext cx="71437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06400" y="216275"/>
            <a:ext cx="8462100" cy="6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Patron Service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Pre-webinar questions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don’t have a reference desk or a circulation desk.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just have a desk.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214350" y="2500800"/>
            <a:ext cx="8715300" cy="185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matter what you need - directions, tech help, a recommendation, research assistance - you go to the desk.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 how it has always been.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But now we’re buying into it.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 staff need to be able to do everything.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challenge - we have a largely part-time, largely paraprofessional staff.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/>
        </p:nvSpPr>
        <p:spPr>
          <a:xfrm>
            <a:off x="171225" y="189250"/>
            <a:ext cx="8822700" cy="6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CCCCCC"/>
                </a:solidFill>
              </a:rPr>
              <a:t>Annual customer service training for all staff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CCCCCC"/>
                </a:solidFill>
              </a:rPr>
              <a:t>All staff trained on all e-resources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CCCCCC"/>
                </a:solidFill>
              </a:rPr>
              <a:t>All staff trained on public access technology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lang="en" sz="3300">
                <a:solidFill>
                  <a:srgbClr val="CCCCCC"/>
                </a:solidFill>
              </a:rPr>
              <a:t>All staff practice readers advisory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171225" y="189250"/>
            <a:ext cx="8822700" cy="6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/>
              <a:t>Annual customer service training for all staff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trained on all e-resources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trained on public access technology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practice readers advisory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171225" y="189250"/>
            <a:ext cx="8822700" cy="6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Annual customer service training for all staff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/>
              <a:t>All staff trained on all e-resources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trained on public access technology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practice readers advisory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06400" y="216275"/>
            <a:ext cx="8462100" cy="6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/>
              <a:t>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Patron Service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Pre-webinar questions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/>
        </p:nvSpPr>
        <p:spPr>
          <a:xfrm>
            <a:off x="171225" y="189250"/>
            <a:ext cx="8822700" cy="6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Annual customer service training for all staff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trained on all e-resources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/>
              <a:t>All staff trained on public access technology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practice readers advisory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171225" y="189250"/>
            <a:ext cx="8822700" cy="6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Annual customer service training for all staff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trained on all e-resources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>
                <a:solidFill>
                  <a:srgbClr val="CCCCCC"/>
                </a:solidFill>
              </a:rPr>
              <a:t>All staff trained on public access technology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3300">
              <a:solidFill>
                <a:srgbClr val="CCCCCC"/>
              </a:solidFill>
            </a:endParaRP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3300"/>
              <a:t>All staff practice readers advisory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opportunity - we have a largely part-time, largely paraprofessional staff.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else can we do to emphasize the one-desk model?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got rid of our giant copier...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pier.jpg" id="477" name="Shape 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34" y="0"/>
            <a:ext cx="818432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...and got one that fits at the desk,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1kNCMhvc7L._SL1500_.jpg"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23"/>
            <a:ext cx="9144000" cy="662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...making the desk even more of a hub.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our 3D printer lives at the desk too.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06400" y="216275"/>
            <a:ext cx="8462100" cy="6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Collections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/>
              <a:t>Programming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Patron Service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Technology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500">
              <a:solidFill>
                <a:srgbClr val="CCCCCC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4500">
                <a:solidFill>
                  <a:srgbClr val="CCCCCC"/>
                </a:solidFill>
              </a:rPr>
              <a:t>Pre-webinar questions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60907_085033873.jpg" id="502" name="Shape 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Forms, Policies, Rules: as few as possible, as brief as possible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special forms for our unusual items.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20160907_091152616_HDR.jpg" id="517" name="Shape 5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One-page policies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orrowingpolicy.png" id="527" name="Shape 5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957" y="0"/>
            <a:ext cx="536608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Technology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ptop3edit.jpg" id="537" name="Shape 5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626" y="857249"/>
            <a:ext cx="61627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Pre-Webinar Questions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214350" y="2867850"/>
            <a:ext cx="8715300" cy="1122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Circulation Forms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