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59" r:id="rId5"/>
    <p:sldId id="284" r:id="rId6"/>
    <p:sldId id="273" r:id="rId7"/>
    <p:sldId id="276" r:id="rId8"/>
    <p:sldId id="260" r:id="rId9"/>
    <p:sldId id="286" r:id="rId10"/>
    <p:sldId id="261" r:id="rId11"/>
    <p:sldId id="285" r:id="rId12"/>
    <p:sldId id="262" r:id="rId13"/>
    <p:sldId id="263" r:id="rId14"/>
    <p:sldId id="264" r:id="rId15"/>
    <p:sldId id="267" r:id="rId16"/>
    <p:sldId id="269" r:id="rId17"/>
    <p:sldId id="277" r:id="rId18"/>
    <p:sldId id="272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 varScale="1">
        <p:scale>
          <a:sx n="87" d="100"/>
          <a:sy n="87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EBA35F-276B-44F8-9D97-F5FE726CD417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1B68B51-045D-4E81-AE65-0E92AA9EF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967AA-15D1-4B0A-9079-96DBD01A9EEF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C8D4-E2AA-499D-9708-69E191327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4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1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5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3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4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23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8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74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97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7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3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3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C8D4-E2AA-499D-9708-69E1913273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6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55E3-7FA2-45C6-891A-DE901AACF60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E18F-0AA5-4A88-8C0B-5FE74FB60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F65250-C7F1-488B-85CD-6C7A94B3DF3A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8C3476-C62C-4260-8B1A-051C888FFA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.schwab@mainlib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Statewide </a:t>
            </a:r>
            <a:r>
              <a:rPr lang="en-US" dirty="0"/>
              <a:t>e</a:t>
            </a:r>
            <a:r>
              <a:rPr lang="en-US" dirty="0" smtClean="0"/>
              <a:t>Book </a:t>
            </a:r>
            <a:r>
              <a:rPr lang="en-US" dirty="0"/>
              <a:t>P</a:t>
            </a:r>
            <a:r>
              <a:rPr lang="en-US" dirty="0" smtClean="0"/>
              <a:t>latform in NJ: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Logistics and the Realities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518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Heidi Schwab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/>
              </a:rPr>
              <a:t>Where did they get the money?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 smtClean="0"/>
              <a:t>“…library </a:t>
            </a:r>
            <a:r>
              <a:rPr lang="en-US" sz="2300" dirty="0"/>
              <a:t>services and T</a:t>
            </a:r>
            <a:r>
              <a:rPr lang="en-US" sz="2300" dirty="0" smtClean="0"/>
              <a:t>echnology Act LSTA </a:t>
            </a:r>
            <a:r>
              <a:rPr lang="en-US" sz="2300" b="1" dirty="0" smtClean="0"/>
              <a:t>grant</a:t>
            </a:r>
            <a:r>
              <a:rPr lang="en-US" sz="2300" dirty="0" smtClean="0"/>
              <a:t>.”</a:t>
            </a:r>
          </a:p>
          <a:p>
            <a:pPr marL="82296" indent="0">
              <a:buNone/>
            </a:pPr>
            <a:endParaRPr lang="en-US" sz="2300" dirty="0" smtClean="0"/>
          </a:p>
          <a:p>
            <a:r>
              <a:rPr lang="en-US" sz="2300" dirty="0" smtClean="0"/>
              <a:t>“…</a:t>
            </a:r>
            <a:r>
              <a:rPr lang="en-US" sz="2300" b="1" dirty="0" smtClean="0"/>
              <a:t>state </a:t>
            </a:r>
            <a:r>
              <a:rPr lang="en-US" sz="2300" b="1" dirty="0"/>
              <a:t>legislators </a:t>
            </a:r>
            <a:r>
              <a:rPr lang="en-US" sz="2300" dirty="0"/>
              <a:t>earmarked $2.2 million to cover start-up </a:t>
            </a:r>
            <a:r>
              <a:rPr lang="en-US" sz="2300" dirty="0" smtClean="0"/>
              <a:t>costs.’</a:t>
            </a:r>
          </a:p>
          <a:p>
            <a:pPr marL="82296" indent="0">
              <a:buNone/>
            </a:pPr>
            <a:endParaRPr lang="en-US" sz="2300" dirty="0" smtClean="0"/>
          </a:p>
          <a:p>
            <a:r>
              <a:rPr lang="en-US" sz="2300" dirty="0" smtClean="0"/>
              <a:t>“…charging </a:t>
            </a:r>
            <a:r>
              <a:rPr lang="en-US" sz="2300" dirty="0"/>
              <a:t>the </a:t>
            </a:r>
            <a:r>
              <a:rPr lang="en-US" sz="2300" b="1" dirty="0" smtClean="0"/>
              <a:t>libraries</a:t>
            </a:r>
            <a:r>
              <a:rPr lang="en-US" sz="2300" dirty="0" smtClean="0"/>
              <a:t>; </a:t>
            </a:r>
            <a:r>
              <a:rPr lang="en-US" sz="2300" dirty="0"/>
              <a:t>anywhere from $250 to $</a:t>
            </a:r>
            <a:r>
              <a:rPr lang="en-US" sz="2300" dirty="0" smtClean="0"/>
              <a:t>40,000.”</a:t>
            </a:r>
          </a:p>
          <a:p>
            <a:pPr marL="82296" indent="0">
              <a:buNone/>
            </a:pPr>
            <a:endParaRPr lang="en-US" sz="2300" dirty="0" smtClean="0"/>
          </a:p>
          <a:p>
            <a:r>
              <a:rPr lang="en-US" sz="2300" dirty="0" smtClean="0"/>
              <a:t>“…</a:t>
            </a:r>
            <a:r>
              <a:rPr lang="en-US" sz="2300" b="1" dirty="0" smtClean="0"/>
              <a:t>the </a:t>
            </a:r>
            <a:r>
              <a:rPr lang="en-US" sz="2300" b="1" dirty="0"/>
              <a:t>state library </a:t>
            </a:r>
            <a:r>
              <a:rPr lang="en-US" sz="2300" dirty="0"/>
              <a:t>gave $300,000 for content</a:t>
            </a:r>
            <a:r>
              <a:rPr lang="en-US" sz="2300" dirty="0" smtClean="0"/>
              <a:t>.” </a:t>
            </a:r>
          </a:p>
          <a:p>
            <a:pPr marL="82296" indent="0">
              <a:buNone/>
            </a:pPr>
            <a:endParaRPr lang="en-US" sz="2300" dirty="0" smtClean="0"/>
          </a:p>
          <a:p>
            <a:r>
              <a:rPr lang="en-US" sz="2300" dirty="0" smtClean="0"/>
              <a:t>“…got </a:t>
            </a:r>
            <a:r>
              <a:rPr lang="en-US" sz="2300" dirty="0"/>
              <a:t>$200,000 from </a:t>
            </a:r>
            <a:r>
              <a:rPr lang="en-US" sz="2300" b="1" dirty="0" smtClean="0"/>
              <a:t>consortium</a:t>
            </a:r>
            <a:r>
              <a:rPr lang="en-US" sz="2300" dirty="0" smtClean="0"/>
              <a:t> </a:t>
            </a:r>
            <a:r>
              <a:rPr lang="en-US" sz="2300" dirty="0"/>
              <a:t>and will soon start charging </a:t>
            </a:r>
            <a:r>
              <a:rPr lang="en-US" sz="2300" dirty="0" smtClean="0"/>
              <a:t>libraries.”</a:t>
            </a:r>
          </a:p>
          <a:p>
            <a:pPr marL="82296" indent="0">
              <a:buNone/>
            </a:pPr>
            <a:endParaRPr lang="en-US" sz="2300" dirty="0" smtClean="0"/>
          </a:p>
          <a:p>
            <a:r>
              <a:rPr lang="en-US" sz="2300" dirty="0" smtClean="0"/>
              <a:t>“… </a:t>
            </a:r>
            <a:r>
              <a:rPr lang="en-US" sz="2300" dirty="0"/>
              <a:t>got $100,000 from a </a:t>
            </a:r>
            <a:r>
              <a:rPr lang="en-US" sz="2300" dirty="0" smtClean="0"/>
              <a:t>consortium which gives innovation </a:t>
            </a:r>
            <a:r>
              <a:rPr lang="en-US" sz="2300" b="1" dirty="0"/>
              <a:t>grants</a:t>
            </a:r>
            <a:r>
              <a:rPr lang="en-US" sz="2300" dirty="0"/>
              <a:t>; </a:t>
            </a:r>
            <a:r>
              <a:rPr lang="en-US" sz="2300" dirty="0" err="1"/>
              <a:t>iMususen</a:t>
            </a:r>
            <a:r>
              <a:rPr lang="en-US" sz="2300" dirty="0"/>
              <a:t> and </a:t>
            </a:r>
            <a:r>
              <a:rPr lang="en-US" sz="2300" dirty="0" smtClean="0"/>
              <a:t>grants from Library </a:t>
            </a:r>
            <a:r>
              <a:rPr lang="en-US" sz="2300" dirty="0"/>
              <a:t>S</a:t>
            </a:r>
            <a:r>
              <a:rPr lang="en-US" sz="2300" dirty="0" smtClean="0"/>
              <a:t>ervices </a:t>
            </a:r>
            <a:r>
              <a:rPr lang="en-US" sz="2300" dirty="0"/>
              <a:t>N</a:t>
            </a:r>
            <a:r>
              <a:rPr lang="en-US" sz="2300" dirty="0" smtClean="0"/>
              <a:t>ational </a:t>
            </a:r>
            <a:r>
              <a:rPr lang="en-US" sz="2300" dirty="0"/>
              <a:t>G</a:t>
            </a:r>
            <a:r>
              <a:rPr lang="en-US" sz="2300" dirty="0" smtClean="0"/>
              <a:t>roup </a:t>
            </a:r>
            <a:r>
              <a:rPr lang="en-US" sz="2300" dirty="0"/>
              <a:t>also called IMLS </a:t>
            </a:r>
            <a:r>
              <a:rPr lang="en-US" sz="2300" dirty="0" smtClean="0"/>
              <a:t>grants.”</a:t>
            </a:r>
            <a:r>
              <a:rPr lang="en-US" sz="2300" dirty="0" smtClean="0">
                <a:solidFill>
                  <a:prstClr val="black"/>
                </a:solidFill>
              </a:rPr>
              <a:t/>
            </a:r>
            <a:br>
              <a:rPr lang="en-US" sz="2300" dirty="0" smtClean="0">
                <a:solidFill>
                  <a:prstClr val="black"/>
                </a:solidFill>
              </a:rPr>
            </a:br>
            <a:endParaRPr lang="en-US" sz="23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get started?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…</a:t>
            </a:r>
            <a:r>
              <a:rPr lang="en-US" b="1" dirty="0"/>
              <a:t>a director of a county system </a:t>
            </a:r>
            <a:r>
              <a:rPr lang="en-US" dirty="0"/>
              <a:t>pitched </a:t>
            </a:r>
            <a:r>
              <a:rPr lang="en-US" dirty="0" smtClean="0"/>
              <a:t>the idea </a:t>
            </a:r>
            <a:r>
              <a:rPr lang="en-US" dirty="0"/>
              <a:t>to a group of </a:t>
            </a:r>
            <a:r>
              <a:rPr lang="en-US" dirty="0" smtClean="0"/>
              <a:t> </a:t>
            </a:r>
            <a:r>
              <a:rPr lang="en-US" dirty="0"/>
              <a:t>library </a:t>
            </a:r>
            <a:r>
              <a:rPr lang="en-US" dirty="0" smtClean="0"/>
              <a:t>directors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endorsed </a:t>
            </a:r>
            <a:r>
              <a:rPr lang="en-US" dirty="0" smtClean="0"/>
              <a:t>it and </a:t>
            </a:r>
            <a:r>
              <a:rPr lang="en-US" dirty="0"/>
              <a:t>then the county library director </a:t>
            </a:r>
            <a:r>
              <a:rPr lang="en-US" b="1" dirty="0"/>
              <a:t>applied for a </a:t>
            </a:r>
            <a:r>
              <a:rPr lang="en-US" b="1" dirty="0" smtClean="0"/>
              <a:t>grant 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library director reached out to a </a:t>
            </a:r>
            <a:r>
              <a:rPr lang="en-US" b="1" dirty="0"/>
              <a:t>state representative</a:t>
            </a:r>
          </a:p>
          <a:p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he </a:t>
            </a:r>
            <a:r>
              <a:rPr lang="en-US" b="1" dirty="0">
                <a:solidFill>
                  <a:prstClr val="black"/>
                </a:solidFill>
              </a:rPr>
              <a:t>state library </a:t>
            </a:r>
            <a:r>
              <a:rPr lang="en-US" dirty="0">
                <a:solidFill>
                  <a:prstClr val="black"/>
                </a:solidFill>
              </a:rPr>
              <a:t>gave $300,000 for </a:t>
            </a:r>
            <a:r>
              <a:rPr lang="en-US" dirty="0" smtClean="0">
                <a:solidFill>
                  <a:prstClr val="black"/>
                </a:solidFill>
              </a:rPr>
              <a:t>content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Another $200,000 </a:t>
            </a:r>
            <a:r>
              <a:rPr lang="en-US" dirty="0">
                <a:solidFill>
                  <a:prstClr val="black"/>
                </a:solidFill>
              </a:rPr>
              <a:t>from </a:t>
            </a:r>
            <a:r>
              <a:rPr lang="en-US" b="1" dirty="0" smtClean="0">
                <a:solidFill>
                  <a:prstClr val="black"/>
                </a:solidFill>
              </a:rPr>
              <a:t>consortium 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And the rest is history</a:t>
            </a:r>
          </a:p>
        </p:txBody>
      </p:sp>
    </p:spTree>
    <p:extLst>
      <p:ext uri="{BB962C8B-B14F-4D97-AF65-F5344CB8AC3E}">
        <p14:creationId xmlns:p14="http://schemas.microsoft.com/office/powerpoint/2010/main" val="16849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/>
              </a:rPr>
              <a:t>Who is in charge?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An </a:t>
            </a:r>
            <a:r>
              <a:rPr lang="en-US" sz="2400" b="1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assistant director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of a </a:t>
            </a:r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consortium</a:t>
            </a:r>
          </a:p>
          <a:p>
            <a:pPr marL="82296" indent="0">
              <a:buNone/>
            </a:pPr>
            <a:endParaRPr lang="en-US" sz="2400" dirty="0" smtClean="0">
              <a:solidFill>
                <a:prstClr val="black"/>
              </a:solidFill>
              <a:latin typeface="Adobe Kaiti Std R" pitchFamily="18" charset="-128"/>
              <a:ea typeface="Adobe Kaiti Std R" pitchFamily="18" charset="-128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Full time staff</a:t>
            </a:r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; marketing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and dealing with </a:t>
            </a:r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publishers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and help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desk. </a:t>
            </a:r>
            <a:endParaRPr lang="en-US" sz="2400" dirty="0" smtClean="0">
              <a:solidFill>
                <a:prstClr val="black"/>
              </a:solidFill>
              <a:latin typeface="Adobe Kaiti Std R" pitchFamily="18" charset="-128"/>
              <a:ea typeface="Adobe Kaiti Std R" pitchFamily="18" charset="-128"/>
            </a:endParaRPr>
          </a:p>
          <a:p>
            <a:pPr marL="82296" indent="0">
              <a:buNone/>
            </a:pPr>
            <a:endParaRPr lang="en-US" sz="2400" dirty="0" smtClean="0">
              <a:solidFill>
                <a:prstClr val="black"/>
              </a:solidFill>
              <a:latin typeface="Adobe Kaiti Std R" pitchFamily="18" charset="-128"/>
              <a:ea typeface="Adobe Kaiti Std R" pitchFamily="18" charset="-128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 </a:t>
            </a:r>
            <a:r>
              <a:rPr lang="en-US" sz="2400" b="1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project director and a project manager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there is also an </a:t>
            </a:r>
            <a:r>
              <a:rPr lang="en-US" sz="2400" b="1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advisory committee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which the </a:t>
            </a:r>
            <a:r>
              <a:rPr lang="en-US" sz="2400" b="1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state librarian </a:t>
            </a:r>
            <a:r>
              <a:rPr lang="en-US" sz="2400" dirty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sits on</a:t>
            </a:r>
            <a:r>
              <a:rPr lang="en-US" sz="2400" dirty="0" smtClean="0">
                <a:solidFill>
                  <a:prstClr val="black"/>
                </a:solidFill>
                <a:latin typeface="Adobe Kaiti Std R" pitchFamily="18" charset="-128"/>
                <a:ea typeface="Adobe Kaiti Std R" pitchFamily="18" charset="-128"/>
              </a:rPr>
              <a:t>.</a:t>
            </a:r>
          </a:p>
          <a:p>
            <a:pPr marL="82296" lvl="0" indent="0">
              <a:buNone/>
            </a:pPr>
            <a:endParaRPr lang="en-US" sz="2400" dirty="0" smtClean="0">
              <a:solidFill>
                <a:prstClr val="black"/>
              </a:solidFill>
              <a:latin typeface="Adobe Kaiti Std R" pitchFamily="18" charset="-128"/>
              <a:ea typeface="Adobe Kaiti Std R" pitchFamily="18" charset="-128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IT director </a:t>
            </a:r>
            <a:endParaRPr lang="en-US" sz="2400" dirty="0" smtClean="0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  <a:p>
            <a:pPr marL="82296" indent="0">
              <a:buNone/>
            </a:pPr>
            <a:r>
              <a:rPr lang="en-US" sz="2400" dirty="0" smtClean="0">
                <a:latin typeface="Adobe Kaiti Std R" pitchFamily="18" charset="-128"/>
                <a:ea typeface="Adobe Kaiti Std R" pitchFamily="18" charset="-128"/>
              </a:rPr>
              <a:t> </a:t>
            </a:r>
          </a:p>
          <a:p>
            <a:pPr marL="82296" indent="0">
              <a:buNone/>
            </a:pPr>
            <a:endParaRPr lang="en-US" sz="1600" dirty="0" smtClean="0"/>
          </a:p>
          <a:p>
            <a:pPr lvl="0"/>
            <a:endParaRPr lang="en-US" sz="1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Calibri"/>
              </a:rPr>
              <a:t>Did they have legislator support?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6600" dirty="0"/>
              <a:t>Support of state government is huge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5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Calibri"/>
              </a:rPr>
              <a:t>What you need to have?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 platform </a:t>
            </a:r>
            <a:r>
              <a:rPr lang="en-US" dirty="0" smtClean="0"/>
              <a:t>-  Enki </a:t>
            </a:r>
            <a:r>
              <a:rPr lang="en-US" dirty="0"/>
              <a:t>is an eBook platform that is built on open source </a:t>
            </a:r>
            <a:r>
              <a:rPr lang="en-US" dirty="0" smtClean="0"/>
              <a:t>code</a:t>
            </a:r>
          </a:p>
          <a:p>
            <a:r>
              <a:rPr lang="en-US" b="1" dirty="0" smtClean="0"/>
              <a:t>Content</a:t>
            </a:r>
            <a:endParaRPr lang="en-US" dirty="0"/>
          </a:p>
          <a:p>
            <a:r>
              <a:rPr lang="en-US" b="1" dirty="0">
                <a:solidFill>
                  <a:prstClr val="black"/>
                </a:solidFill>
              </a:rPr>
              <a:t>A</a:t>
            </a:r>
            <a:r>
              <a:rPr lang="en-US" b="1" dirty="0" smtClean="0">
                <a:solidFill>
                  <a:prstClr val="black"/>
                </a:solidFill>
              </a:rPr>
              <a:t>dobe </a:t>
            </a:r>
            <a:r>
              <a:rPr lang="en-US" b="1" dirty="0">
                <a:solidFill>
                  <a:prstClr val="black"/>
                </a:solidFill>
              </a:rPr>
              <a:t>S</a:t>
            </a:r>
            <a:r>
              <a:rPr lang="en-US" b="1" dirty="0" smtClean="0">
                <a:solidFill>
                  <a:prstClr val="black"/>
                </a:solidFill>
              </a:rPr>
              <a:t>erver </a:t>
            </a:r>
            <a:r>
              <a:rPr lang="en-US" b="1" dirty="0">
                <a:solidFill>
                  <a:prstClr val="black"/>
                </a:solidFill>
              </a:rPr>
              <a:t>S</a:t>
            </a:r>
            <a:r>
              <a:rPr lang="en-US" b="1" dirty="0" smtClean="0">
                <a:solidFill>
                  <a:prstClr val="black"/>
                </a:solidFill>
              </a:rPr>
              <a:t>oftware </a:t>
            </a:r>
            <a:r>
              <a:rPr lang="en-US" dirty="0">
                <a:solidFill>
                  <a:prstClr val="black"/>
                </a:solidFill>
              </a:rPr>
              <a:t>that adds the digital rights on the </a:t>
            </a:r>
            <a:r>
              <a:rPr lang="en-US" dirty="0" smtClean="0">
                <a:solidFill>
                  <a:prstClr val="black"/>
                </a:solidFill>
              </a:rPr>
              <a:t>eBooks </a:t>
            </a:r>
            <a:r>
              <a:rPr lang="en-US" dirty="0">
                <a:solidFill>
                  <a:prstClr val="black"/>
                </a:solidFill>
              </a:rPr>
              <a:t>; that cost $10,00 </a:t>
            </a:r>
            <a:r>
              <a:rPr lang="en-US" dirty="0" smtClean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prstClr val="black"/>
                </a:solidFill>
              </a:rPr>
              <a:t>8 cents </a:t>
            </a:r>
            <a:r>
              <a:rPr lang="en-US" dirty="0" smtClean="0">
                <a:solidFill>
                  <a:prstClr val="black"/>
                </a:solidFill>
              </a:rPr>
              <a:t>a check-out and $</a:t>
            </a:r>
            <a:r>
              <a:rPr lang="en-US" dirty="0">
                <a:solidFill>
                  <a:prstClr val="black"/>
                </a:solidFill>
              </a:rPr>
              <a:t>1500 </a:t>
            </a:r>
            <a:r>
              <a:rPr lang="en-US" dirty="0" smtClean="0">
                <a:solidFill>
                  <a:prstClr val="black"/>
                </a:solidFill>
              </a:rPr>
              <a:t>renewal </a:t>
            </a:r>
            <a:r>
              <a:rPr lang="en-US" dirty="0">
                <a:solidFill>
                  <a:prstClr val="black"/>
                </a:solidFill>
              </a:rPr>
              <a:t>fee every year. </a:t>
            </a: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(OD </a:t>
            </a:r>
            <a:r>
              <a:rPr lang="en-US" dirty="0">
                <a:solidFill>
                  <a:prstClr val="black"/>
                </a:solidFill>
              </a:rPr>
              <a:t>pays this too and publishers are happy with it for </a:t>
            </a:r>
            <a:r>
              <a:rPr lang="en-US" dirty="0" smtClean="0">
                <a:solidFill>
                  <a:prstClr val="black"/>
                </a:solidFill>
              </a:rPr>
              <a:t>now</a:t>
            </a:r>
            <a:r>
              <a:rPr lang="en-US" dirty="0">
                <a:solidFill>
                  <a:prstClr val="black"/>
                </a:solidFill>
              </a:rPr>
              <a:t>)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82296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Platform needs to: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Have a discovery </a:t>
            </a:r>
            <a:r>
              <a:rPr lang="en-US" dirty="0">
                <a:solidFill>
                  <a:prstClr val="black"/>
                </a:solidFill>
              </a:rPr>
              <a:t>level so people can search for books,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Host </a:t>
            </a:r>
            <a:r>
              <a:rPr lang="en-US" dirty="0">
                <a:solidFill>
                  <a:prstClr val="black"/>
                </a:solidFill>
              </a:rPr>
              <a:t>books and </a:t>
            </a:r>
            <a:r>
              <a:rPr lang="en-US" dirty="0" smtClean="0">
                <a:solidFill>
                  <a:prstClr val="black"/>
                </a:solidFill>
              </a:rPr>
              <a:t>metadata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Have cover </a:t>
            </a:r>
            <a:r>
              <a:rPr lang="en-US" dirty="0">
                <a:solidFill>
                  <a:prstClr val="black"/>
                </a:solidFill>
              </a:rPr>
              <a:t>art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ork </a:t>
            </a:r>
            <a:r>
              <a:rPr lang="en-US" dirty="0">
                <a:solidFill>
                  <a:prstClr val="black"/>
                </a:solidFill>
              </a:rPr>
              <a:t>with </a:t>
            </a:r>
            <a:r>
              <a:rPr lang="en-US" dirty="0" smtClean="0">
                <a:solidFill>
                  <a:prstClr val="black"/>
                </a:solidFill>
              </a:rPr>
              <a:t> multiple </a:t>
            </a:r>
            <a:r>
              <a:rPr lang="en-US" dirty="0">
                <a:solidFill>
                  <a:prstClr val="black"/>
                </a:solidFill>
              </a:rPr>
              <a:t>ILS!!!</a:t>
            </a:r>
            <a:r>
              <a:rPr lang="en-US" dirty="0" smtClean="0">
                <a:solidFill>
                  <a:prstClr val="black"/>
                </a:solidFill>
              </a:rPr>
              <a:t> (You do not need a common ILS)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/>
              </a:rPr>
              <a:t>New Jersey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Bad News: </a:t>
            </a:r>
            <a:endParaRPr lang="en-US" b="1" dirty="0"/>
          </a:p>
          <a:p>
            <a:r>
              <a:rPr lang="en-US" dirty="0" smtClean="0"/>
              <a:t>Everyone </a:t>
            </a:r>
            <a:r>
              <a:rPr lang="en-US" dirty="0"/>
              <a:t>has to work </a:t>
            </a:r>
            <a:r>
              <a:rPr lang="en-US" dirty="0" smtClean="0"/>
              <a:t>together</a:t>
            </a:r>
          </a:p>
          <a:p>
            <a:endParaRPr lang="en-US" dirty="0"/>
          </a:p>
          <a:p>
            <a:r>
              <a:rPr lang="en-US" dirty="0" smtClean="0"/>
              <a:t>Many library systems; </a:t>
            </a:r>
            <a:r>
              <a:rPr lang="en-US" dirty="0"/>
              <a:t>member, county , school</a:t>
            </a:r>
            <a:r>
              <a:rPr lang="en-US" dirty="0" smtClean="0"/>
              <a:t>, etc.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NJ State library  has </a:t>
            </a:r>
            <a:r>
              <a:rPr lang="en-US" dirty="0"/>
              <a:t>no </a:t>
            </a:r>
            <a:r>
              <a:rPr lang="en-US" dirty="0" smtClean="0"/>
              <a:t>money and lost personnel</a:t>
            </a:r>
          </a:p>
          <a:p>
            <a:endParaRPr lang="en-US" dirty="0"/>
          </a:p>
          <a:p>
            <a:r>
              <a:rPr lang="en-US" dirty="0" smtClean="0"/>
              <a:t>The state library is very knowledgeable on this topic but there </a:t>
            </a:r>
            <a:r>
              <a:rPr lang="en-US" dirty="0"/>
              <a:t>are only so many grants </a:t>
            </a:r>
            <a:r>
              <a:rPr lang="en-US" dirty="0" smtClean="0"/>
              <a:t>they can </a:t>
            </a:r>
            <a:r>
              <a:rPr lang="en-US" dirty="0"/>
              <a:t>work on at once. They are focusing on health and jobs.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all </a:t>
            </a:r>
            <a:r>
              <a:rPr lang="en-US" dirty="0" smtClean="0"/>
              <a:t>comes down </a:t>
            </a:r>
            <a:r>
              <a:rPr lang="en-US" dirty="0"/>
              <a:t>to money.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Political climate in NJ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Good News For us: </a:t>
            </a:r>
            <a:r>
              <a:rPr lang="en-US" dirty="0" smtClean="0"/>
              <a:t>There is a Knight foundation News Challenge $2.5 million available for innovation projects to carry libraries into the future,  focusing on libraries and how they can enrich their communities.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/>
              </a:rPr>
              <a:t>Is it even worth it?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need </a:t>
            </a:r>
            <a:r>
              <a:rPr lang="en-US" dirty="0" smtClean="0"/>
              <a:t>to </a:t>
            </a:r>
            <a:r>
              <a:rPr lang="en-US" dirty="0"/>
              <a:t>organize </a:t>
            </a:r>
            <a:r>
              <a:rPr lang="en-US" dirty="0" smtClean="0"/>
              <a:t>it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need to </a:t>
            </a:r>
            <a:r>
              <a:rPr lang="en-US" dirty="0" smtClean="0"/>
              <a:t>pay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slant towards local and self-published works and 2</a:t>
            </a:r>
            <a:r>
              <a:rPr lang="en-US" baseline="30000" dirty="0"/>
              <a:t>nd</a:t>
            </a:r>
            <a:r>
              <a:rPr lang="en-US" dirty="0"/>
              <a:t> tier publishers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Bestsellers still come with publisher restrictions</a:t>
            </a:r>
          </a:p>
          <a:p>
            <a:endParaRPr lang="en-US" dirty="0" smtClean="0"/>
          </a:p>
          <a:p>
            <a:r>
              <a:rPr lang="en-US" dirty="0"/>
              <a:t>eBook situation is constantly </a:t>
            </a:r>
            <a:r>
              <a:rPr lang="en-US" dirty="0" smtClean="0"/>
              <a:t>changing</a:t>
            </a:r>
          </a:p>
          <a:p>
            <a:endParaRPr lang="en-US" dirty="0" smtClean="0"/>
          </a:p>
          <a:p>
            <a:r>
              <a:rPr lang="en-US" dirty="0" smtClean="0"/>
              <a:t>None of these platforms work with e-ink Kindles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an ALA Digital Content Working Group Which we can </a:t>
            </a:r>
            <a:r>
              <a:rPr lang="en-US" dirty="0" smtClean="0"/>
              <a:t> </a:t>
            </a:r>
            <a:r>
              <a:rPr lang="en-US" dirty="0"/>
              <a:t>look to for </a:t>
            </a:r>
            <a:r>
              <a:rPr lang="en-US" dirty="0" smtClean="0"/>
              <a:t>guidance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state library is considering convening a task force to investigate </a:t>
            </a:r>
            <a:r>
              <a:rPr lang="en-US" dirty="0" smtClean="0"/>
              <a:t>this </a:t>
            </a:r>
            <a:r>
              <a:rPr lang="en-US" dirty="0"/>
              <a:t>issue and ask the group to make recommendations to the state librarian before the end of the fiscal year </a:t>
            </a:r>
            <a:r>
              <a:rPr lang="en-US" dirty="0" smtClean="0"/>
              <a:t>June 2015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help the state library do </a:t>
            </a:r>
            <a:r>
              <a:rPr lang="en-US" dirty="0" smtClean="0"/>
              <a:t>this</a:t>
            </a:r>
          </a:p>
          <a:p>
            <a:endParaRPr lang="en-US" dirty="0"/>
          </a:p>
          <a:p>
            <a:r>
              <a:rPr lang="en-US" dirty="0"/>
              <a:t>HOWEVER even if there is strong recommendation don’t forget the budget realities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en-US" b="0" i="0" u="none" strike="noStrike" baseline="0" dirty="0" smtClean="0"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Heidi Schwab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Heidi.schwab@mainlib.org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973 538-6161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Statewide eBook Platform?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962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eBook lending service is like OverDrive </a:t>
            </a:r>
            <a:r>
              <a:rPr lang="en-US" sz="3600" b="1" dirty="0" smtClean="0"/>
              <a:t>but</a:t>
            </a:r>
            <a:r>
              <a:rPr lang="en-US" sz="3600" dirty="0" smtClean="0"/>
              <a:t> NJ would own and operate it.</a:t>
            </a:r>
          </a:p>
          <a:p>
            <a:endParaRPr lang="en-US" sz="3600" dirty="0"/>
          </a:p>
          <a:p>
            <a:r>
              <a:rPr lang="en-US" sz="3600" dirty="0" smtClean="0"/>
              <a:t>NJ would own and not lease most of the content.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5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better to own your own content?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Need to ask publisher’s permission to move your leased content from OD to 3M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Not all content is allowed be moved, some is just lost</a:t>
            </a:r>
          </a:p>
          <a:p>
            <a:endParaRPr lang="en-US" sz="2000" dirty="0" smtClean="0"/>
          </a:p>
          <a:p>
            <a:r>
              <a:rPr lang="en-US" sz="2000" dirty="0" smtClean="0"/>
              <a:t>If OverDrive goes out of business –content lost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If you can’t afford OverDrive– content can be lost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This is material we spent a </a:t>
            </a:r>
            <a:r>
              <a:rPr lang="en-US" sz="2000" dirty="0" smtClean="0"/>
              <a:t>small fortune </a:t>
            </a:r>
            <a:r>
              <a:rPr lang="en-US" sz="2000" dirty="0"/>
              <a:t>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Calibri"/>
              </a:rPr>
              <a:t>Which states have </a:t>
            </a:r>
            <a:r>
              <a:rPr lang="en-US" dirty="0" smtClean="0">
                <a:latin typeface="Calibri"/>
              </a:rPr>
              <a:t>their own platform</a:t>
            </a:r>
            <a:r>
              <a:rPr lang="en-US" b="0" i="0" u="none" strike="noStrike" baseline="0" dirty="0" smtClean="0">
                <a:latin typeface="Calibri"/>
              </a:rPr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Arizona, </a:t>
            </a:r>
            <a:r>
              <a:rPr lang="en-US" dirty="0"/>
              <a:t>California, Colorado, Connecticut, Illinois, Kansas, </a:t>
            </a:r>
            <a:r>
              <a:rPr lang="en-US" dirty="0" smtClean="0"/>
              <a:t>Massachusetts, </a:t>
            </a:r>
            <a:r>
              <a:rPr lang="en-US" dirty="0"/>
              <a:t>Montana </a:t>
            </a:r>
            <a:r>
              <a:rPr lang="en-US" dirty="0" smtClean="0"/>
              <a:t>, </a:t>
            </a:r>
            <a:r>
              <a:rPr lang="en-US" dirty="0"/>
              <a:t>North Carolina , </a:t>
            </a:r>
            <a:r>
              <a:rPr lang="en-US" dirty="0" smtClean="0"/>
              <a:t>Ohio, </a:t>
            </a:r>
            <a:r>
              <a:rPr lang="en-US" dirty="0"/>
              <a:t>Tennessee,  </a:t>
            </a:r>
            <a:r>
              <a:rPr lang="en-US" dirty="0" smtClean="0"/>
              <a:t>Wyoming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But in </a:t>
            </a:r>
            <a:r>
              <a:rPr lang="en-US" b="1" dirty="0"/>
              <a:t>e</a:t>
            </a:r>
            <a:r>
              <a:rPr lang="en-US" b="1" dirty="0" smtClean="0"/>
              <a:t>very state it works differently…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7620000" cy="5745163"/>
          </a:xfrm>
        </p:spPr>
        <p:txBody>
          <a:bodyPr>
            <a:normAutofit fontScale="62500" lnSpcReduction="20000"/>
          </a:bodyPr>
          <a:lstStyle/>
          <a:p>
            <a:r>
              <a:rPr lang="en-US" sz="6400" dirty="0" smtClean="0"/>
              <a:t>What some states are doing: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3300" dirty="0" smtClean="0"/>
              <a:t>California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After </a:t>
            </a:r>
            <a:r>
              <a:rPr lang="en-US" sz="3200" dirty="0"/>
              <a:t>they lost $350,000 worth of content in 2008 they built their own platform called </a:t>
            </a:r>
            <a:r>
              <a:rPr lang="en-US" sz="3200" dirty="0" smtClean="0"/>
              <a:t>Enki.</a:t>
            </a:r>
          </a:p>
          <a:p>
            <a:endParaRPr lang="en-US" sz="3200" dirty="0"/>
          </a:p>
          <a:p>
            <a:r>
              <a:rPr lang="en-US" sz="3200" dirty="0" smtClean="0"/>
              <a:t>Bad News: ENKI </a:t>
            </a:r>
            <a:r>
              <a:rPr lang="en-US" sz="3200" dirty="0"/>
              <a:t>DOES NOT WORK WITH THE 5 BIG </a:t>
            </a:r>
            <a:r>
              <a:rPr lang="en-US" sz="3200" dirty="0" smtClean="0"/>
              <a:t>PUBLISHERS</a:t>
            </a:r>
            <a:r>
              <a:rPr lang="en-US" sz="3200" dirty="0"/>
              <a:t> </a:t>
            </a:r>
            <a:r>
              <a:rPr lang="en-US" sz="3200" dirty="0" smtClean="0"/>
              <a:t>and it is still the one book one user model.</a:t>
            </a:r>
          </a:p>
          <a:p>
            <a:endParaRPr lang="en-US" sz="3200" dirty="0"/>
          </a:p>
          <a:p>
            <a:r>
              <a:rPr lang="en-US" sz="3200" dirty="0" smtClean="0"/>
              <a:t>Good News: There are hundreds of </a:t>
            </a:r>
            <a:r>
              <a:rPr lang="en-US" sz="3200" dirty="0"/>
              <a:t>publishers which will work with them. </a:t>
            </a:r>
            <a:endParaRPr lang="en-US" sz="3200" dirty="0" smtClean="0"/>
          </a:p>
          <a:p>
            <a:pPr marL="82296" indent="0">
              <a:buNone/>
            </a:pPr>
            <a:endParaRPr lang="en-US" sz="3200" dirty="0"/>
          </a:p>
          <a:p>
            <a:r>
              <a:rPr lang="en-US" sz="3200" dirty="0" smtClean="0"/>
              <a:t>California owns the content they feel the whole point is to own and control content. </a:t>
            </a:r>
          </a:p>
          <a:p>
            <a:endParaRPr lang="en-US" sz="3200" dirty="0"/>
          </a:p>
          <a:p>
            <a:endParaRPr lang="en-US" dirty="0">
              <a:solidFill>
                <a:prstClr val="black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609600"/>
            <a:ext cx="7620000" cy="5592763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latin typeface="Adobe Garamond Pro" pitchFamily="18" charset="0"/>
              </a:rPr>
              <a:t>Massachusetts</a:t>
            </a:r>
            <a:br>
              <a:rPr lang="en-US" sz="3300" b="1" dirty="0" smtClean="0">
                <a:latin typeface="Adobe Garamond Pro" pitchFamily="18" charset="0"/>
              </a:rPr>
            </a:br>
            <a:r>
              <a:rPr lang="en-US" sz="2600" dirty="0" smtClean="0">
                <a:latin typeface="Adobe Garamond Pro" pitchFamily="18" charset="0"/>
              </a:rPr>
              <a:t>Uses </a:t>
            </a:r>
            <a:r>
              <a:rPr lang="en-US" sz="2600" dirty="0">
                <a:latin typeface="Adobe Garamond Pro" pitchFamily="18" charset="0"/>
              </a:rPr>
              <a:t>the platform </a:t>
            </a:r>
            <a:r>
              <a:rPr lang="en-US" sz="2600" dirty="0" err="1">
                <a:latin typeface="Adobe Garamond Pro" pitchFamily="18" charset="0"/>
              </a:rPr>
              <a:t>Biblioboard</a:t>
            </a:r>
            <a:r>
              <a:rPr lang="en-US" sz="2600" dirty="0">
                <a:latin typeface="Adobe Garamond Pro" pitchFamily="18" charset="0"/>
              </a:rPr>
              <a:t> to </a:t>
            </a:r>
            <a:r>
              <a:rPr lang="en-US" sz="2600" dirty="0" smtClean="0">
                <a:latin typeface="Adobe Garamond Pro" pitchFamily="18" charset="0"/>
              </a:rPr>
              <a:t>upload content</a:t>
            </a:r>
            <a:r>
              <a:rPr lang="en-US" sz="2600" dirty="0">
                <a:latin typeface="Adobe Garamond Pro" pitchFamily="18" charset="0"/>
              </a:rPr>
              <a:t> </a:t>
            </a:r>
            <a:r>
              <a:rPr lang="en-US" sz="2600" dirty="0" smtClean="0">
                <a:latin typeface="Adobe Garamond Pro" pitchFamily="18" charset="0"/>
              </a:rPr>
              <a:t>purchased through small publishers</a:t>
            </a:r>
            <a:endParaRPr lang="en-US" sz="2600" dirty="0">
              <a:latin typeface="Adobe Garamond Pro" pitchFamily="18" charset="0"/>
            </a:endParaRPr>
          </a:p>
          <a:p>
            <a:r>
              <a:rPr lang="en-US" sz="2600" dirty="0" smtClean="0">
                <a:latin typeface="Adobe Garamond Pro" pitchFamily="18" charset="0"/>
              </a:rPr>
              <a:t>Mixes </a:t>
            </a:r>
            <a:r>
              <a:rPr lang="en-US" sz="2600" dirty="0">
                <a:latin typeface="Adobe Garamond Pro" pitchFamily="18" charset="0"/>
              </a:rPr>
              <a:t>that with  </a:t>
            </a:r>
            <a:r>
              <a:rPr lang="en-US" sz="2600" dirty="0" smtClean="0">
                <a:latin typeface="Adobe Garamond Pro" pitchFamily="18" charset="0"/>
              </a:rPr>
              <a:t>bestsellers </a:t>
            </a:r>
            <a:r>
              <a:rPr lang="en-US" sz="2600" dirty="0">
                <a:latin typeface="Adobe Garamond Pro" pitchFamily="18" charset="0"/>
              </a:rPr>
              <a:t>purchased through Baker &amp;</a:t>
            </a:r>
            <a:r>
              <a:rPr lang="en-US" sz="2600" dirty="0" smtClean="0">
                <a:latin typeface="Adobe Garamond Pro" pitchFamily="18" charset="0"/>
              </a:rPr>
              <a:t> Taylor.</a:t>
            </a:r>
          </a:p>
          <a:p>
            <a:pPr marL="114300" indent="0">
              <a:buNone/>
            </a:pPr>
            <a:endParaRPr lang="en-US" sz="3300" dirty="0" smtClean="0">
              <a:latin typeface="Adobe Garamond Pro" pitchFamily="18" charset="0"/>
            </a:endParaRPr>
          </a:p>
          <a:p>
            <a:r>
              <a:rPr lang="en-US" sz="3300" b="1" dirty="0" smtClean="0">
                <a:latin typeface="Adobe Garamond Pro" pitchFamily="18" charset="0"/>
              </a:rPr>
              <a:t>Connecticut</a:t>
            </a:r>
            <a:r>
              <a:rPr lang="en-US" sz="3300" dirty="0" smtClean="0">
                <a:latin typeface="Adobe Garamond Pro" pitchFamily="18" charset="0"/>
              </a:rPr>
              <a:t> :</a:t>
            </a:r>
          </a:p>
          <a:p>
            <a:r>
              <a:rPr lang="en-US" sz="2400" dirty="0">
                <a:latin typeface="Adobe Garamond Pro" pitchFamily="18" charset="0"/>
              </a:rPr>
              <a:t>They piggy backed what was done in Colorado  using their legal framework, marketing, programming, collection development, cataloging, training, etc.</a:t>
            </a:r>
          </a:p>
          <a:p>
            <a:r>
              <a:rPr lang="en-US" sz="2400" dirty="0" smtClean="0">
                <a:latin typeface="Adobe Garamond Pro" pitchFamily="18" charset="0"/>
              </a:rPr>
              <a:t>Many CT libraries still have OverDrive for Bestsellers</a:t>
            </a:r>
            <a:endParaRPr lang="en-US" sz="2400" dirty="0">
              <a:latin typeface="Adobe Garamond Pro" pitchFamily="18" charset="0"/>
            </a:endParaRPr>
          </a:p>
          <a:p>
            <a:r>
              <a:rPr lang="en-US" sz="2400" dirty="0" smtClean="0">
                <a:latin typeface="Adobe Garamond Pro" pitchFamily="18" charset="0"/>
              </a:rPr>
              <a:t>Some CT libraries only have this platform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749808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Arizona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dirty="0" smtClean="0"/>
              <a:t>Their program </a:t>
            </a:r>
            <a:r>
              <a:rPr lang="en-US" sz="1600" dirty="0"/>
              <a:t>is not retaining any right of ownership over the content.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They </a:t>
            </a:r>
            <a:r>
              <a:rPr lang="en-US" sz="1600" dirty="0"/>
              <a:t>simply want to provide access to </a:t>
            </a:r>
            <a:r>
              <a:rPr lang="en-US" sz="1600" dirty="0" smtClean="0"/>
              <a:t>eBooks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Colorado</a:t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endParaRPr lang="en-US" sz="1600" dirty="0"/>
          </a:p>
          <a:p>
            <a:r>
              <a:rPr lang="en-US" sz="1600" dirty="0"/>
              <a:t>The model of Douglas County libraries in Colorado, is now being picked up by hundreds of libraries across the nation and they are signing up new publishers every </a:t>
            </a:r>
            <a:r>
              <a:rPr lang="en-US" sz="1600" dirty="0" smtClean="0"/>
              <a:t>day. </a:t>
            </a:r>
            <a:r>
              <a:rPr lang="en-US" sz="1600" dirty="0"/>
              <a:t>Libraries can buy titles from 800 smaller publishers and own them</a:t>
            </a:r>
            <a:br>
              <a:rPr lang="en-US" sz="1600" dirty="0"/>
            </a:b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/>
              <a:t>North Carolina </a:t>
            </a:r>
            <a:endParaRPr lang="en-US" sz="1600" b="1" dirty="0" smtClean="0"/>
          </a:p>
          <a:p>
            <a:r>
              <a:rPr lang="en-US" sz="1600" dirty="0" smtClean="0"/>
              <a:t>Their platform is only for local </a:t>
            </a:r>
            <a:r>
              <a:rPr lang="en-US" sz="1600" dirty="0"/>
              <a:t>authors</a:t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92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154097"/>
          </a:xfrm>
        </p:spPr>
        <p:txBody>
          <a:bodyPr>
            <a:normAutofit/>
          </a:bodyPr>
          <a:lstStyle/>
          <a:p>
            <a:pPr marR="0" rtl="0"/>
            <a:r>
              <a:rPr lang="en-US" sz="3600" b="0" i="0" u="none" strike="noStrike" baseline="0" dirty="0" smtClean="0">
                <a:latin typeface="Calibri"/>
              </a:rPr>
              <a:t>Do</a:t>
            </a:r>
            <a:r>
              <a:rPr lang="en-US" sz="3600" b="0" i="0" u="none" strike="noStrike" dirty="0" smtClean="0">
                <a:latin typeface="Calibri"/>
              </a:rPr>
              <a:t> these platforms </a:t>
            </a:r>
            <a:r>
              <a:rPr lang="en-US" sz="3600" b="0" i="0" u="none" strike="noStrike" baseline="0" dirty="0" smtClean="0">
                <a:latin typeface="Calibri"/>
              </a:rPr>
              <a:t>Work with the Big 5 Publishers?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69833"/>
            <a:ext cx="7620000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YES some do but  -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ame price and same restrictions  when purchased from Baker </a:t>
            </a:r>
            <a:r>
              <a:rPr lang="en-US" dirty="0"/>
              <a:t>&amp;</a:t>
            </a:r>
            <a:r>
              <a:rPr lang="en-US" dirty="0" smtClean="0"/>
              <a:t> Taylor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an idea out there that libraries should stop focusing on eBook Bestsellers</a:t>
            </a:r>
          </a:p>
          <a:p>
            <a:endParaRPr lang="en-US" dirty="0"/>
          </a:p>
          <a:p>
            <a:r>
              <a:rPr lang="en-US" dirty="0" smtClean="0"/>
              <a:t>Instead offer everything else</a:t>
            </a:r>
          </a:p>
          <a:p>
            <a:endParaRPr lang="en-US" dirty="0"/>
          </a:p>
          <a:p>
            <a:r>
              <a:rPr lang="en-US" dirty="0" smtClean="0"/>
              <a:t>People know not to expect the latest from Netflix but it is still enormously popular </a:t>
            </a:r>
          </a:p>
          <a:p>
            <a:endParaRPr lang="en-US" dirty="0"/>
          </a:p>
          <a:p>
            <a:r>
              <a:rPr lang="en-US" dirty="0" smtClean="0"/>
              <a:t>The states that do this say their product is not as popular as OverDrive but is gaining in popularity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800</TotalTime>
  <Words>706</Words>
  <Application>Microsoft Office PowerPoint</Application>
  <PresentationFormat>On-screen Show (4:3)</PresentationFormat>
  <Paragraphs>169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Statewide eBook Platform in NJ: </vt:lpstr>
      <vt:lpstr>What is a Statewide eBook Platform?</vt:lpstr>
      <vt:lpstr>Why is it better to own your own content?</vt:lpstr>
      <vt:lpstr>Which states have their own platform:</vt:lpstr>
      <vt:lpstr>PowerPoint Presentation</vt:lpstr>
      <vt:lpstr>PowerPoint Presentation</vt:lpstr>
      <vt:lpstr>PowerPoint Presentation</vt:lpstr>
      <vt:lpstr>Do these platforms Work with the Big 5 Publishers?</vt:lpstr>
      <vt:lpstr>NETFLIX MODEL</vt:lpstr>
      <vt:lpstr>Where did they get the money?</vt:lpstr>
      <vt:lpstr>How did it get started?</vt:lpstr>
      <vt:lpstr>Who is in charge?</vt:lpstr>
      <vt:lpstr>Did they have legislator support?</vt:lpstr>
      <vt:lpstr>What you need to have?</vt:lpstr>
      <vt:lpstr>New Jersey</vt:lpstr>
      <vt:lpstr>Is it even worth it?</vt:lpstr>
      <vt:lpstr>what can we do?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55</cp:revision>
  <cp:lastPrinted>2014-10-24T14:54:09Z</cp:lastPrinted>
  <dcterms:created xsi:type="dcterms:W3CDTF">2014-10-22T15:31:49Z</dcterms:created>
  <dcterms:modified xsi:type="dcterms:W3CDTF">2014-11-03T20:18:21Z</dcterms:modified>
</cp:coreProperties>
</file>